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7" r:id="rId5"/>
    <p:sldId id="2076136641" r:id="rId6"/>
    <p:sldId id="2076136642" r:id="rId7"/>
    <p:sldId id="2076136643" r:id="rId8"/>
    <p:sldId id="2076136644" r:id="rId9"/>
    <p:sldId id="2076136645" r:id="rId10"/>
    <p:sldId id="299" r:id="rId11"/>
    <p:sldId id="303" r:id="rId12"/>
    <p:sldId id="2076136629" r:id="rId13"/>
    <p:sldId id="285" r:id="rId14"/>
    <p:sldId id="2076136630" r:id="rId15"/>
    <p:sldId id="416" r:id="rId16"/>
    <p:sldId id="273" r:id="rId17"/>
    <p:sldId id="292" r:id="rId18"/>
    <p:sldId id="2076136631" r:id="rId19"/>
    <p:sldId id="2076136639" r:id="rId20"/>
    <p:sldId id="284" r:id="rId21"/>
    <p:sldId id="2076136632" r:id="rId22"/>
    <p:sldId id="2076136633" r:id="rId23"/>
    <p:sldId id="2076136634" r:id="rId24"/>
    <p:sldId id="2076136635" r:id="rId25"/>
    <p:sldId id="2076136640" r:id="rId26"/>
    <p:sldId id="2076136638" r:id="rId27"/>
    <p:sldId id="271" r:id="rId28"/>
    <p:sldId id="306" r:id="rId29"/>
    <p:sldId id="2076136646" r:id="rId30"/>
    <p:sldId id="2076136637" r:id="rId31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33CC"/>
    <a:srgbClr val="65B1FC"/>
    <a:srgbClr val="A6A6A6"/>
    <a:srgbClr val="FCC900"/>
    <a:srgbClr val="FFCA08"/>
    <a:srgbClr val="EE301A"/>
    <a:srgbClr val="2A8A7A"/>
    <a:srgbClr val="FE5857"/>
    <a:srgbClr val="FF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028AF-CD92-438A-A5C7-C6864F64ED8E}" v="7" dt="2024-10-14T16:26:22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967CC-15CB-878C-F01E-B8CE670A3D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65FA0-461D-0DF2-682C-8D459DC745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81D48-C53B-4FB4-8EAF-B216BE04368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9E82-981B-39CA-7FEE-E703428DF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AE595-C018-6E14-6BEA-245535884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50426-A0F1-467C-AB1A-A5D300C4EF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7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53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5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C2BB-100B-945D-F060-88FDA89E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2456B2-4DD8-703F-26B8-965DFAEDF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75F96A9-CC6B-BC8F-779C-417BD64A6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14409E-1AD4-1CF1-C44D-D53CE13BB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56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70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CF4C2-B191-7188-B8B7-D8D5FA954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2DE15-2C3E-E786-6788-2978A94CB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55E9C-0598-0E29-81AC-E91F66C79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C2313-67EE-7B4B-6C61-E6804ABD0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5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5C0838B-D86F-D3A0-B5E4-EB8DE6966EA4}"/>
              </a:ext>
            </a:extLst>
          </p:cNvPr>
          <p:cNvSpPr/>
          <p:nvPr userDrawn="1"/>
        </p:nvSpPr>
        <p:spPr>
          <a:xfrm>
            <a:off x="6272374" y="5982120"/>
            <a:ext cx="5906556" cy="894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F6B6C94D-E7C4-E0E8-63E7-C1B248F4AFE9}"/>
              </a:ext>
            </a:extLst>
          </p:cNvPr>
          <p:cNvSpPr/>
          <p:nvPr userDrawn="1"/>
        </p:nvSpPr>
        <p:spPr>
          <a:xfrm>
            <a:off x="9883049" y="5443546"/>
            <a:ext cx="2252142" cy="97953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3CD3F98-26FF-EB0E-20C0-66F67C3EE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39" y="5458083"/>
            <a:ext cx="1285753" cy="612742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1281203C-8C56-2E61-EF12-029C088F59F6}"/>
              </a:ext>
            </a:extLst>
          </p:cNvPr>
          <p:cNvSpPr txBox="1"/>
          <p:nvPr userDrawn="1"/>
        </p:nvSpPr>
        <p:spPr>
          <a:xfrm>
            <a:off x="2893943" y="6473432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#PowerBIDaysSantiago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1DE85-5BF4-5386-B384-28F23939701E}"/>
              </a:ext>
            </a:extLst>
          </p:cNvPr>
          <p:cNvSpPr/>
          <p:nvPr userDrawn="1"/>
        </p:nvSpPr>
        <p:spPr>
          <a:xfrm>
            <a:off x="241448" y="5443546"/>
            <a:ext cx="4449714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1E318-5EF5-D8B9-3EC0-569A0463677A}"/>
              </a:ext>
            </a:extLst>
          </p:cNvPr>
          <p:cNvSpPr/>
          <p:nvPr userDrawn="1"/>
        </p:nvSpPr>
        <p:spPr>
          <a:xfrm>
            <a:off x="162420" y="5104992"/>
            <a:ext cx="1035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Sponsors: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B2811-BD54-4484-0B8F-D454FE7281DB}"/>
              </a:ext>
            </a:extLst>
          </p:cNvPr>
          <p:cNvSpPr/>
          <p:nvPr userDrawn="1"/>
        </p:nvSpPr>
        <p:spPr>
          <a:xfrm>
            <a:off x="4899657" y="5433741"/>
            <a:ext cx="4921677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06BD828-82F7-9DD5-84A2-299A37CD59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53" y="5427886"/>
            <a:ext cx="1223363" cy="535833"/>
          </a:xfrm>
          <a:prstGeom prst="rect">
            <a:avLst/>
          </a:prstGeom>
        </p:spPr>
      </p:pic>
      <p:pic>
        <p:nvPicPr>
          <p:cNvPr id="27" name="Picture 26" descr="A blue and yellow logo&#10;&#10;Description automatically generated">
            <a:extLst>
              <a:ext uri="{FF2B5EF4-FFF2-40B4-BE49-F238E27FC236}">
                <a16:creationId xmlns:a16="http://schemas.microsoft.com/office/drawing/2014/main" id="{101AF4DA-C328-5025-8E13-B1A4A06ADC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32" y="5510416"/>
            <a:ext cx="2284610" cy="9768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2FC878-369A-7A6E-91FD-DB46896E23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52" y="5569634"/>
            <a:ext cx="1780973" cy="202596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FF8478EB-06D6-01FB-6B99-8897686CD8A8}"/>
              </a:ext>
            </a:extLst>
          </p:cNvPr>
          <p:cNvSpPr/>
          <p:nvPr userDrawn="1"/>
        </p:nvSpPr>
        <p:spPr>
          <a:xfrm>
            <a:off x="10118855" y="5105548"/>
            <a:ext cx="11405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Organizan: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Imagen 27" descr="Logotipo&#10;&#10;Descripción generada automáticamente">
            <a:extLst>
              <a:ext uri="{FF2B5EF4-FFF2-40B4-BE49-F238E27FC236}">
                <a16:creationId xmlns:a16="http://schemas.microsoft.com/office/drawing/2014/main" id="{B60E9117-B73D-6079-EECA-734A23FF36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62" y="5893427"/>
            <a:ext cx="1850273" cy="535833"/>
          </a:xfrm>
          <a:prstGeom prst="rect">
            <a:avLst/>
          </a:prstGeom>
        </p:spPr>
      </p:pic>
      <p:pic>
        <p:nvPicPr>
          <p:cNvPr id="31" name="Imagen 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EEB3F5D-6E3E-9707-E4E3-1E62DDFEC16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572" y="365739"/>
            <a:ext cx="3809524" cy="3809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Vitae_logotipo-Solo_vitae">
            <a:extLst>
              <a:ext uri="{FF2B5EF4-FFF2-40B4-BE49-F238E27FC236}">
                <a16:creationId xmlns:a16="http://schemas.microsoft.com/office/drawing/2014/main" id="{BE7E197A-CE82-29BD-E458-DF202858E6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20" y="6014797"/>
            <a:ext cx="1051511" cy="3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 descr="Logotipo&#10;&#10;Descripción generada automáticamente">
            <a:extLst>
              <a:ext uri="{FF2B5EF4-FFF2-40B4-BE49-F238E27FC236}">
                <a16:creationId xmlns:a16="http://schemas.microsoft.com/office/drawing/2014/main" id="{610555F9-E0FE-3617-D544-A813B7102B2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9" y="5569634"/>
            <a:ext cx="2215164" cy="759947"/>
          </a:xfrm>
          <a:prstGeom prst="rect">
            <a:avLst/>
          </a:prstGeom>
        </p:spPr>
      </p:pic>
      <p:pic>
        <p:nvPicPr>
          <p:cNvPr id="42" name="Imagen 41" descr="Aplicación&#10;&#10;Descripción generada automáticamente con confianza baja">
            <a:extLst>
              <a:ext uri="{FF2B5EF4-FFF2-40B4-BE49-F238E27FC236}">
                <a16:creationId xmlns:a16="http://schemas.microsoft.com/office/drawing/2014/main" id="{099579AC-9124-0A73-4D1A-D89D4F469FE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918" y="5998859"/>
            <a:ext cx="767971" cy="387375"/>
          </a:xfrm>
          <a:prstGeom prst="rect">
            <a:avLst/>
          </a:prstGeom>
        </p:spPr>
      </p:pic>
      <p:pic>
        <p:nvPicPr>
          <p:cNvPr id="52" name="Imagen 5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9BCDAA0-A2A0-3BDB-23A4-B1CE4C5571D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089" y="6037239"/>
            <a:ext cx="590872" cy="332256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384DAF36-5A65-D9E0-5B91-2C2C3D42DF4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474987" y="5483292"/>
            <a:ext cx="632018" cy="515567"/>
          </a:xfrm>
          <a:prstGeom prst="rect">
            <a:avLst/>
          </a:prstGeom>
        </p:spPr>
      </p:pic>
      <p:pic>
        <p:nvPicPr>
          <p:cNvPr id="6" name="Gráfico 11">
            <a:extLst>
              <a:ext uri="{FF2B5EF4-FFF2-40B4-BE49-F238E27FC236}">
                <a16:creationId xmlns:a16="http://schemas.microsoft.com/office/drawing/2014/main" id="{94A0A656-8B3B-4A4F-7E72-5CB1F9B11E2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5454" y="5810848"/>
            <a:ext cx="1490318" cy="36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E3C633-E95A-44BF-7FBA-12FD1BFD22DC}"/>
              </a:ext>
            </a:extLst>
          </p:cNvPr>
          <p:cNvSpPr/>
          <p:nvPr userDrawn="1"/>
        </p:nvSpPr>
        <p:spPr>
          <a:xfrm>
            <a:off x="0" y="0"/>
            <a:ext cx="681162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50A3341-F0F4-8BE1-E493-21B675BE6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5" y="90902"/>
            <a:ext cx="1484994" cy="70769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436706" y="6528217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</a:t>
            </a:r>
            <a:r>
              <a:rPr lang="en-US" sz="1200" b="0" dirty="0" err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PowerBIDaysSantiago</a:t>
            </a:r>
            <a:endParaRPr lang="en-US" sz="1200" b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8027917" y="6346851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#PowerBIDaysSantiago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434" y="2053621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D82F3F9-A948-3FE6-DA55-E534A798C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4" y="134840"/>
            <a:ext cx="1604554" cy="7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8176821" y="6433937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dirty="0" err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PowerBIDaysSantiago</a:t>
            </a:r>
            <a:endParaRPr lang="en-US" sz="1800" b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30050EFA-2451-6FFF-5F86-55476039D8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4" y="134840"/>
            <a:ext cx="1604554" cy="7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17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8240177" y="6524981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#PowerBIDaysSantiago</a:t>
            </a:r>
          </a:p>
        </p:txBody>
      </p:sp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89EFE2F-35D4-5E03-F723-F9F3FAEEBA2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8" y="6003457"/>
            <a:ext cx="1728186" cy="8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6" r:id="rId3"/>
    <p:sldLayoutId id="2147483652" r:id="rId4"/>
    <p:sldLayoutId id="2147483653" r:id="rId5"/>
    <p:sldLayoutId id="2147483654" r:id="rId6"/>
    <p:sldLayoutId id="2147483655" r:id="rId7"/>
    <p:sldLayoutId id="2147483671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4.xml"/><Relationship Id="rId7" Type="http://schemas.openxmlformats.org/officeDocument/2006/relationships/image" Target="../media/image6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jpeg"/><Relationship Id="rId18" Type="http://schemas.openxmlformats.org/officeDocument/2006/relationships/image" Target="../media/image79.png"/><Relationship Id="rId3" Type="http://schemas.openxmlformats.org/officeDocument/2006/relationships/image" Target="../media/image64.jpe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jpeg"/><Relationship Id="rId5" Type="http://schemas.openxmlformats.org/officeDocument/2006/relationships/image" Target="../media/image66.jpe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jpeg"/><Relationship Id="rId22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datacrazyworld.com/index.php/2023/07/31/como-documentar-tu-etl-del-ssis-con-powershell/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datacrazyworld.com/index.php/2024/03/12/documenta-facilmente-tus-bbdd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linkedin.com/in/nelson-lopez-centeno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ataxbi/fabric-notebooks/blob/main/semdoc.ipynb" TargetMode="External"/><Relationship Id="rId4" Type="http://schemas.openxmlformats.org/officeDocument/2006/relationships/hyperlink" Target="https://github.com/dataxbi/pbicmd?tab=readme-ov-file#comando-semdoc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xbi.com/blog/2021/08/23/probando-scanner-api-power-bi/" TargetMode="External"/><Relationship Id="rId2" Type="http://schemas.openxmlformats.org/officeDocument/2006/relationships/hyperlink" Target="https://rukiatu.com/get-power-bi-metadata-with-scanner-ap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s-es/powershell/power-bi/overview?view=powerbi-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arketing@vernei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g"/><Relationship Id="rId26" Type="http://schemas.openxmlformats.org/officeDocument/2006/relationships/image" Target="../media/image40.png"/><Relationship Id="rId3" Type="http://schemas.openxmlformats.org/officeDocument/2006/relationships/image" Target="../media/image17.jpeg"/><Relationship Id="rId21" Type="http://schemas.openxmlformats.org/officeDocument/2006/relationships/image" Target="../media/image35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jpg"/><Relationship Id="rId25" Type="http://schemas.openxmlformats.org/officeDocument/2006/relationships/image" Target="../media/image39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jpg"/><Relationship Id="rId20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jpg"/><Relationship Id="rId24" Type="http://schemas.openxmlformats.org/officeDocument/2006/relationships/image" Target="../media/image38.jpg"/><Relationship Id="rId5" Type="http://schemas.openxmlformats.org/officeDocument/2006/relationships/image" Target="../media/image19.jpeg"/><Relationship Id="rId15" Type="http://schemas.openxmlformats.org/officeDocument/2006/relationships/image" Target="../media/image29.jpg"/><Relationship Id="rId23" Type="http://schemas.openxmlformats.org/officeDocument/2006/relationships/image" Target="../media/image37.jpg"/><Relationship Id="rId28" Type="http://schemas.openxmlformats.org/officeDocument/2006/relationships/image" Target="cid:image001.png@01D7EDC0.22C04A50" TargetMode="External"/><Relationship Id="rId10" Type="http://schemas.openxmlformats.org/officeDocument/2006/relationships/image" Target="../media/image24.jpg"/><Relationship Id="rId19" Type="http://schemas.openxmlformats.org/officeDocument/2006/relationships/image" Target="../media/image33.jpg"/><Relationship Id="rId4" Type="http://schemas.openxmlformats.org/officeDocument/2006/relationships/image" Target="../media/image18.jpeg"/><Relationship Id="rId9" Type="http://schemas.openxmlformats.org/officeDocument/2006/relationships/image" Target="../media/image23.jpg"/><Relationship Id="rId14" Type="http://schemas.openxmlformats.org/officeDocument/2006/relationships/image" Target="../media/image28.jpg"/><Relationship Id="rId22" Type="http://schemas.openxmlformats.org/officeDocument/2006/relationships/image" Target="../media/image36.jpg"/><Relationship Id="rId27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image" Target="../media/image21.jpg"/><Relationship Id="rId3" Type="http://schemas.openxmlformats.org/officeDocument/2006/relationships/image" Target="../media/image19.jpeg"/><Relationship Id="rId21" Type="http://schemas.openxmlformats.org/officeDocument/2006/relationships/image" Target="../media/image47.png"/><Relationship Id="rId7" Type="http://schemas.openxmlformats.org/officeDocument/2006/relationships/image" Target="../media/image36.jpg"/><Relationship Id="rId12" Type="http://schemas.openxmlformats.org/officeDocument/2006/relationships/image" Target="../media/image29.jpg"/><Relationship Id="rId17" Type="http://schemas.openxmlformats.org/officeDocument/2006/relationships/image" Target="../media/image18.jpeg"/><Relationship Id="rId25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jpe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11" Type="http://schemas.openxmlformats.org/officeDocument/2006/relationships/image" Target="../media/image28.jpg"/><Relationship Id="rId24" Type="http://schemas.openxmlformats.org/officeDocument/2006/relationships/image" Target="../media/image39.jpg"/><Relationship Id="rId5" Type="http://schemas.openxmlformats.org/officeDocument/2006/relationships/image" Target="../media/image34.jpg"/><Relationship Id="rId15" Type="http://schemas.openxmlformats.org/officeDocument/2006/relationships/image" Target="../media/image45.jpeg"/><Relationship Id="rId23" Type="http://schemas.openxmlformats.org/officeDocument/2006/relationships/image" Target="../media/image30.jpg"/><Relationship Id="rId10" Type="http://schemas.openxmlformats.org/officeDocument/2006/relationships/image" Target="../media/image42.jpeg"/><Relationship Id="rId19" Type="http://schemas.openxmlformats.org/officeDocument/2006/relationships/image" Target="../media/image22.png"/><Relationship Id="rId4" Type="http://schemas.openxmlformats.org/officeDocument/2006/relationships/image" Target="../media/image33.jpg"/><Relationship Id="rId9" Type="http://schemas.openxmlformats.org/officeDocument/2006/relationships/image" Target="cid:image001.png@01D7EDC0.22C04A50" TargetMode="External"/><Relationship Id="rId14" Type="http://schemas.openxmlformats.org/officeDocument/2006/relationships/image" Target="../media/image44.png"/><Relationship Id="rId22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53.png"/><Relationship Id="rId5" Type="http://schemas.microsoft.com/office/2007/relationships/hdphoto" Target="../media/hdphoto1.wdp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1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540328"/>
            <a:ext cx="6664325" cy="2693324"/>
          </a:xfrm>
        </p:spPr>
        <p:txBody>
          <a:bodyPr>
            <a:normAutofit fontScale="90000"/>
          </a:bodyPr>
          <a:lstStyle/>
          <a:p>
            <a:r>
              <a:rPr lang="es-ES" b="0" i="0" dirty="0">
                <a:solidFill>
                  <a:srgbClr val="1F1F1F"/>
                </a:solidFill>
                <a:effectLst/>
                <a:latin typeface="Google Sans"/>
              </a:rPr>
              <a:t>Automatiza la generación de documentación del BI y triunfa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00991"/>
            <a:ext cx="5264150" cy="1313909"/>
          </a:xfrm>
        </p:spPr>
        <p:txBody>
          <a:bodyPr/>
          <a:lstStyle/>
          <a:p>
            <a:r>
              <a:rPr lang="en-US" dirty="0"/>
              <a:t>Cristina Tarabini-Castellani </a:t>
            </a:r>
            <a:r>
              <a:rPr lang="en-US" dirty="0" err="1"/>
              <a:t>Ciordia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6089E0-C36F-1223-4A11-9427DA7E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687" y="3115596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Contexto</a:t>
            </a:r>
            <a:endParaRPr lang="en-US" dirty="0"/>
          </a:p>
        </p:txBody>
      </p:sp>
      <p:pic>
        <p:nvPicPr>
          <p:cNvPr id="5" name="Imagen 4" descr="Forma, Círculo&#10;&#10;Descripción generada automáticamente con confianza media">
            <a:extLst>
              <a:ext uri="{FF2B5EF4-FFF2-40B4-BE49-F238E27FC236}">
                <a16:creationId xmlns:a16="http://schemas.microsoft.com/office/drawing/2014/main" id="{92B1522B-CA66-00DC-BD6A-C69AE86A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35" y="229573"/>
            <a:ext cx="5582265" cy="55822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74D78E9-A96F-DBBE-412E-0050C7298902}"/>
              </a:ext>
            </a:extLst>
          </p:cNvPr>
          <p:cNvSpPr txBox="1"/>
          <p:nvPr/>
        </p:nvSpPr>
        <p:spPr>
          <a:xfrm>
            <a:off x="1074174" y="1779639"/>
            <a:ext cx="225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Supervisar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A98D7F0-6910-F2AF-7190-E1C61CFD8EAF}"/>
              </a:ext>
            </a:extLst>
          </p:cNvPr>
          <p:cNvSpPr txBox="1"/>
          <p:nvPr/>
        </p:nvSpPr>
        <p:spPr>
          <a:xfrm>
            <a:off x="9379974" y="1627239"/>
            <a:ext cx="225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Conocer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6F4808-1C8B-BFB3-3CC1-F9F199892559}"/>
              </a:ext>
            </a:extLst>
          </p:cNvPr>
          <p:cNvSpPr txBox="1"/>
          <p:nvPr/>
        </p:nvSpPr>
        <p:spPr>
          <a:xfrm>
            <a:off x="9249696" y="4584431"/>
            <a:ext cx="225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Informar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D373316-E8E4-EC87-01FA-40C72F1FAF61}"/>
              </a:ext>
            </a:extLst>
          </p:cNvPr>
          <p:cNvSpPr txBox="1"/>
          <p:nvPr/>
        </p:nvSpPr>
        <p:spPr>
          <a:xfrm>
            <a:off x="1310148" y="4314043"/>
            <a:ext cx="225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Guiar</a:t>
            </a:r>
          </a:p>
        </p:txBody>
      </p:sp>
    </p:spTree>
    <p:extLst>
      <p:ext uri="{BB962C8B-B14F-4D97-AF65-F5344CB8AC3E}">
        <p14:creationId xmlns:p14="http://schemas.microsoft.com/office/powerpoint/2010/main" val="18385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B6FFAC-CC8E-8347-E749-86924927363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7BF9D7-A382-C84C-8628-F480CCA5860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0481842-0A55-66A8-9291-C6D831C4ED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>
                <a:solidFill>
                  <a:srgbClr val="5B5B5B"/>
                </a:solidFill>
              </a:rPr>
              <a:t>Y tú... ¿Qué querrías documentar con un click sobre tu BI?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40B8FE9-CF62-56B3-030C-01665D1BFFD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s-E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842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3A84C-D9B9-E4B6-4DEE-9F2A2464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EAB1DB-6864-8DAB-92CB-D2521DE093FE}"/>
              </a:ext>
            </a:extLst>
          </p:cNvPr>
          <p:cNvSpPr/>
          <p:nvPr/>
        </p:nvSpPr>
        <p:spPr>
          <a:xfrm>
            <a:off x="1241555" y="2261061"/>
            <a:ext cx="2539676" cy="265339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06EBE9E9-2D0C-AEB6-3AC5-DE740F5733A8}"/>
              </a:ext>
            </a:extLst>
          </p:cNvPr>
          <p:cNvSpPr txBox="1">
            <a:spLocks/>
          </p:cNvSpPr>
          <p:nvPr/>
        </p:nvSpPr>
        <p:spPr>
          <a:xfrm>
            <a:off x="1908059" y="1696769"/>
            <a:ext cx="1173810" cy="564293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92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600"/>
              <a:t>Fuente</a:t>
            </a:r>
            <a:endParaRPr lang="en-US" sz="260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FF31D70-C1FC-8C0E-A0A5-B48BF186E2D3}"/>
              </a:ext>
            </a:extLst>
          </p:cNvPr>
          <p:cNvGrpSpPr/>
          <p:nvPr/>
        </p:nvGrpSpPr>
        <p:grpSpPr>
          <a:xfrm>
            <a:off x="2878415" y="4021775"/>
            <a:ext cx="812501" cy="745039"/>
            <a:chOff x="2789502" y="2509703"/>
            <a:chExt cx="812501" cy="7450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14E11A-07E2-19E8-1560-F0871A33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336" y="2509703"/>
              <a:ext cx="541667" cy="487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668EF3-006B-3944-1308-E9C914DE9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4919" y="2638472"/>
              <a:ext cx="541667" cy="487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0ED31F-12A1-7BC3-2327-B3CD219D7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9502" y="2767242"/>
              <a:ext cx="541667" cy="487500"/>
            </a:xfrm>
            <a:prstGeom prst="rect">
              <a:avLst/>
            </a:prstGeom>
          </p:spPr>
        </p:pic>
      </p:grpSp>
      <p:pic>
        <p:nvPicPr>
          <p:cNvPr id="3082" name="Picture 10" descr="Icono Microsoft, SharePoint, Alt, macOS, BigSur en MacOs Big Sur">
            <a:extLst>
              <a:ext uri="{FF2B5EF4-FFF2-40B4-BE49-F238E27FC236}">
                <a16:creationId xmlns:a16="http://schemas.microsoft.com/office/drawing/2014/main" id="{D5C6AEF6-D0B2-45D5-B6C7-D4F744340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24" y="2571098"/>
            <a:ext cx="683644" cy="68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alesforce - Wikipedia, la enciclopedia libre">
            <a:extLst>
              <a:ext uri="{FF2B5EF4-FFF2-40B4-BE49-F238E27FC236}">
                <a16:creationId xmlns:a16="http://schemas.microsoft.com/office/drawing/2014/main" id="{2EE50C9C-BF3A-5525-68BC-AEFA5F270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10" y="3510732"/>
            <a:ext cx="602931" cy="42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ynamics 365 for Phones - Aplicaciones en Google Play">
            <a:extLst>
              <a:ext uri="{FF2B5EF4-FFF2-40B4-BE49-F238E27FC236}">
                <a16:creationId xmlns:a16="http://schemas.microsoft.com/office/drawing/2014/main" id="{F2D3AD01-C65C-3B13-0453-524F1285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78" y="2526705"/>
            <a:ext cx="779854" cy="77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Linkedin - Iconos gratis de redes sociales">
            <a:extLst>
              <a:ext uri="{FF2B5EF4-FFF2-40B4-BE49-F238E27FC236}">
                <a16:creationId xmlns:a16="http://schemas.microsoft.com/office/drawing/2014/main" id="{B91ECA90-F968-34CB-066C-5CC30386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009" y="4184283"/>
            <a:ext cx="494172" cy="49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DE95952E-99CF-43D6-7F12-5EE046E96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18" y="4184283"/>
            <a:ext cx="694015" cy="47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ound Icon PNG vector in SVG, PDF, AI, CDR format">
            <a:extLst>
              <a:ext uri="{FF2B5EF4-FFF2-40B4-BE49-F238E27FC236}">
                <a16:creationId xmlns:a16="http://schemas.microsoft.com/office/drawing/2014/main" id="{CFD93AA0-FC13-5B02-1D9F-0BF1F94A8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44" y="3421917"/>
            <a:ext cx="732397" cy="5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4685AF-38F9-5881-8FB4-94F88A0D71A0}"/>
              </a:ext>
            </a:extLst>
          </p:cNvPr>
          <p:cNvSpPr/>
          <p:nvPr/>
        </p:nvSpPr>
        <p:spPr>
          <a:xfrm>
            <a:off x="5479404" y="2261061"/>
            <a:ext cx="1652685" cy="265339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3CB90E-B417-F087-D7C7-54CFC5E2D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712" y="2449677"/>
            <a:ext cx="561315" cy="561315"/>
          </a:xfrm>
          <a:prstGeom prst="rect">
            <a:avLst/>
          </a:prstGeom>
        </p:spPr>
      </p:pic>
      <p:sp>
        <p:nvSpPr>
          <p:cNvPr id="14" name="AutoShape 24" descr="Azure Data Lake Storage Connector - Mule 4">
            <a:extLst>
              <a:ext uri="{FF2B5EF4-FFF2-40B4-BE49-F238E27FC236}">
                <a16:creationId xmlns:a16="http://schemas.microsoft.com/office/drawing/2014/main" id="{8DC0B81C-1D77-080C-989B-CDFB861C1D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3317" y="3335446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 sz="1463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659560-0CFC-40BC-A398-3A13E26834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9469" y="2929231"/>
            <a:ext cx="671562" cy="671562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37AAE1D1-4D6F-8CC4-EE0A-6BF03AE64442}"/>
              </a:ext>
            </a:extLst>
          </p:cNvPr>
          <p:cNvSpPr txBox="1">
            <a:spLocks/>
          </p:cNvSpPr>
          <p:nvPr/>
        </p:nvSpPr>
        <p:spPr>
          <a:xfrm>
            <a:off x="5666321" y="1727500"/>
            <a:ext cx="1783352" cy="564293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850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600" dirty="0"/>
              <a:t>DW / </a:t>
            </a:r>
            <a:r>
              <a:rPr lang="es-ES" sz="2600" dirty="0" err="1"/>
              <a:t>Datalake</a:t>
            </a:r>
            <a:endParaRPr lang="en-US" sz="2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201FBBA-E0CA-CD45-B6BC-83D9CD913FF5}"/>
              </a:ext>
            </a:extLst>
          </p:cNvPr>
          <p:cNvSpPr/>
          <p:nvPr/>
        </p:nvSpPr>
        <p:spPr>
          <a:xfrm>
            <a:off x="3858353" y="2263850"/>
            <a:ext cx="1552377" cy="265339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122527A1-996D-53F9-466F-52F4F9CD24C9}"/>
              </a:ext>
            </a:extLst>
          </p:cNvPr>
          <p:cNvSpPr txBox="1">
            <a:spLocks/>
          </p:cNvSpPr>
          <p:nvPr/>
        </p:nvSpPr>
        <p:spPr>
          <a:xfrm>
            <a:off x="3983534" y="1763941"/>
            <a:ext cx="1346207" cy="564293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85000"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600" dirty="0"/>
              <a:t>ETL/ELT</a:t>
            </a:r>
            <a:endParaRPr lang="en-US" sz="26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5E2D135-4152-2537-E942-DFDA095698C7}"/>
              </a:ext>
            </a:extLst>
          </p:cNvPr>
          <p:cNvSpPr/>
          <p:nvPr/>
        </p:nvSpPr>
        <p:spPr>
          <a:xfrm>
            <a:off x="7322393" y="2256401"/>
            <a:ext cx="1652685" cy="265339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1F4C6098-DA24-AB76-F9D1-06DA5599A780}"/>
              </a:ext>
            </a:extLst>
          </p:cNvPr>
          <p:cNvSpPr txBox="1">
            <a:spLocks/>
          </p:cNvSpPr>
          <p:nvPr/>
        </p:nvSpPr>
        <p:spPr>
          <a:xfrm>
            <a:off x="7556315" y="1755247"/>
            <a:ext cx="1260633" cy="564293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85000" lnSpcReduction="10000"/>
          </a:bodyPr>
          <a:lstStyle>
            <a:defPPr>
              <a:defRPr lang="es-ES"/>
            </a:defPPr>
            <a:lvl1pPr defTabSz="914377">
              <a:lnSpc>
                <a:spcPct val="90000"/>
              </a:lnSpc>
              <a:spcBef>
                <a:spcPct val="0"/>
              </a:spcBef>
              <a:buNone/>
              <a:defRPr sz="32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600"/>
              <a:t>Modelo</a:t>
            </a:r>
            <a:endParaRPr lang="en-US" sz="2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D741BD4-84AC-398A-06FE-4B8D70C45E07}"/>
              </a:ext>
            </a:extLst>
          </p:cNvPr>
          <p:cNvSpPr/>
          <p:nvPr/>
        </p:nvSpPr>
        <p:spPr>
          <a:xfrm>
            <a:off x="9056065" y="2234939"/>
            <a:ext cx="1652685" cy="265339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3098" name="Picture 26" descr="PowerCenter - Opiniones, precios y características - Capterra Chile 2023">
            <a:extLst>
              <a:ext uri="{FF2B5EF4-FFF2-40B4-BE49-F238E27FC236}">
                <a16:creationId xmlns:a16="http://schemas.microsoft.com/office/drawing/2014/main" id="{6A5B72AA-9457-A422-534D-D415C921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892" y="4029222"/>
            <a:ext cx="815678" cy="81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Data Factory | Microsoft Azure Color">
            <a:extLst>
              <a:ext uri="{FF2B5EF4-FFF2-40B4-BE49-F238E27FC236}">
                <a16:creationId xmlns:a16="http://schemas.microsoft.com/office/drawing/2014/main" id="{01D038F4-E49D-5F82-7BC4-9C0358713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25" y="3324936"/>
            <a:ext cx="615414" cy="61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SSIS Tutorial: SQL Server Integration Services - Javatpoint">
            <a:extLst>
              <a:ext uri="{FF2B5EF4-FFF2-40B4-BE49-F238E27FC236}">
                <a16:creationId xmlns:a16="http://schemas.microsoft.com/office/drawing/2014/main" id="{F6B52D68-2445-9340-9B72-6E1DDEBF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663" y="2404821"/>
            <a:ext cx="773906" cy="77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Useful tools for working with SSAS Tabular Models - BizOne">
            <a:extLst>
              <a:ext uri="{FF2B5EF4-FFF2-40B4-BE49-F238E27FC236}">
                <a16:creationId xmlns:a16="http://schemas.microsoft.com/office/drawing/2014/main" id="{2FE1E33C-AB95-0BFA-07E3-67177202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193" y="2407180"/>
            <a:ext cx="603812" cy="6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Data science - Free education icons">
            <a:extLst>
              <a:ext uri="{FF2B5EF4-FFF2-40B4-BE49-F238E27FC236}">
                <a16:creationId xmlns:a16="http://schemas.microsoft.com/office/drawing/2014/main" id="{901BB814-29A6-6A69-BA3E-6C570C6E0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734" y="2920906"/>
            <a:ext cx="603812" cy="6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Machine Learning | Microsoft Azure Mono">
            <a:extLst>
              <a:ext uri="{FF2B5EF4-FFF2-40B4-BE49-F238E27FC236}">
                <a16:creationId xmlns:a16="http://schemas.microsoft.com/office/drawing/2014/main" id="{F039D9E3-85EA-C91A-4B04-8B2BB72D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973" y="3466400"/>
            <a:ext cx="637358" cy="62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Data Visualization | Microsoft Power BI">
            <a:extLst>
              <a:ext uri="{FF2B5EF4-FFF2-40B4-BE49-F238E27FC236}">
                <a16:creationId xmlns:a16="http://schemas.microsoft.com/office/drawing/2014/main" id="{2D0BFBEE-9A09-ED76-D1CB-6FA5A4A1E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r="26232"/>
          <a:stretch/>
        </p:blipFill>
        <p:spPr bwMode="auto">
          <a:xfrm>
            <a:off x="9561502" y="2334811"/>
            <a:ext cx="641808" cy="72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E340FF-7442-A400-0735-0620FAEB1C3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61502" y="3205464"/>
            <a:ext cx="649064" cy="649064"/>
          </a:xfrm>
          <a:prstGeom prst="rect">
            <a:avLst/>
          </a:prstGeom>
        </p:spPr>
      </p:pic>
      <p:pic>
        <p:nvPicPr>
          <p:cNvPr id="3116" name="Picture 44" descr="Qlik Alerting - Aplicaciones en Google Play">
            <a:extLst>
              <a:ext uri="{FF2B5EF4-FFF2-40B4-BE49-F238E27FC236}">
                <a16:creationId xmlns:a16="http://schemas.microsoft.com/office/drawing/2014/main" id="{0862FF07-6572-556A-2D90-CE56355CE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502" y="3985722"/>
            <a:ext cx="760096" cy="76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Snowflake logo in transparent PNG and vectorized SVG formats">
            <a:extLst>
              <a:ext uri="{FF2B5EF4-FFF2-40B4-BE49-F238E27FC236}">
                <a16:creationId xmlns:a16="http://schemas.microsoft.com/office/drawing/2014/main" id="{CBC20DB7-2B80-A3C8-42D6-150B32885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7" y="3583877"/>
            <a:ext cx="557446" cy="55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A32154C4-9315-06D5-77E3-19AD1648B32D}"/>
              </a:ext>
            </a:extLst>
          </p:cNvPr>
          <p:cNvSpPr txBox="1">
            <a:spLocks/>
          </p:cNvSpPr>
          <p:nvPr/>
        </p:nvSpPr>
        <p:spPr>
          <a:xfrm>
            <a:off x="8893381" y="1738411"/>
            <a:ext cx="2281487" cy="564293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85000" lnSpcReduction="10000"/>
          </a:bodyPr>
          <a:lstStyle>
            <a:defPPr>
              <a:defRPr lang="es-ES"/>
            </a:defPPr>
            <a:lvl1pPr defTabSz="914377">
              <a:lnSpc>
                <a:spcPct val="90000"/>
              </a:lnSpc>
              <a:spcBef>
                <a:spcPct val="0"/>
              </a:spcBef>
              <a:buNone/>
              <a:defRPr sz="32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600" dirty="0"/>
              <a:t>Visualizaciones</a:t>
            </a:r>
            <a:endParaRPr lang="en-US" sz="26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7CD53D7-0DA5-4E03-2F6E-FF6E5A294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77" y="2413011"/>
            <a:ext cx="793255" cy="7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crosoft Sql Server Logotipo Vector - Descarga Gratis SVG | Worldvectorlogo">
            <a:extLst>
              <a:ext uri="{FF2B5EF4-FFF2-40B4-BE49-F238E27FC236}">
                <a16:creationId xmlns:a16="http://schemas.microsoft.com/office/drawing/2014/main" id="{50E9CDCF-2061-ABD2-E5FC-A5DABE92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24" y="3366259"/>
            <a:ext cx="941899" cy="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oft Sql Server Logotipo Vector - Descarga Gratis SVG | Worldvectorlogo">
            <a:extLst>
              <a:ext uri="{FF2B5EF4-FFF2-40B4-BE49-F238E27FC236}">
                <a16:creationId xmlns:a16="http://schemas.microsoft.com/office/drawing/2014/main" id="{21320AC9-74F6-2EF1-0037-8037113E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67" y="4078455"/>
            <a:ext cx="941899" cy="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What is Power BI? — PowerHouse Digital Services | Client Dashboard and  Reporting Solutions for Growth-Focused Companies">
            <a:extLst>
              <a:ext uri="{FF2B5EF4-FFF2-40B4-BE49-F238E27FC236}">
                <a16:creationId xmlns:a16="http://schemas.microsoft.com/office/drawing/2014/main" id="{400E71FE-BDE8-3C9B-A5AA-AD99B60D7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679" y="4228446"/>
            <a:ext cx="1079319" cy="62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257783-B286-E6B8-B7F5-FA26B4C40A0F}"/>
              </a:ext>
            </a:extLst>
          </p:cNvPr>
          <p:cNvSpPr txBox="1"/>
          <p:nvPr/>
        </p:nvSpPr>
        <p:spPr>
          <a:xfrm>
            <a:off x="5536842" y="5013466"/>
            <a:ext cx="209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 Dimensional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4103FA-11A3-2F37-143E-77C4E6F4EA19}"/>
              </a:ext>
            </a:extLst>
          </p:cNvPr>
          <p:cNvSpPr txBox="1"/>
          <p:nvPr/>
        </p:nvSpPr>
        <p:spPr>
          <a:xfrm>
            <a:off x="7328059" y="5110914"/>
            <a:ext cx="209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 Tabular</a:t>
            </a:r>
          </a:p>
        </p:txBody>
      </p:sp>
      <p:sp>
        <p:nvSpPr>
          <p:cNvPr id="29" name="Título 28">
            <a:extLst>
              <a:ext uri="{FF2B5EF4-FFF2-40B4-BE49-F238E27FC236}">
                <a16:creationId xmlns:a16="http://schemas.microsoft.com/office/drawing/2014/main" id="{F68226D4-CD5A-9F5B-889E-A3D565D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viaje del dato</a:t>
            </a:r>
          </a:p>
        </p:txBody>
      </p:sp>
    </p:spTree>
    <p:extLst>
      <p:ext uri="{BB962C8B-B14F-4D97-AF65-F5344CB8AC3E}">
        <p14:creationId xmlns:p14="http://schemas.microsoft.com/office/powerpoint/2010/main" val="382511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9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1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1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 puntos de </a:t>
            </a:r>
            <a:r>
              <a:rPr lang="en-US" dirty="0" err="1"/>
              <a:t>interés</a:t>
            </a:r>
            <a:endParaRPr lang="en-US" dirty="0"/>
          </a:p>
        </p:txBody>
      </p:sp>
      <p:pic>
        <p:nvPicPr>
          <p:cNvPr id="4" name="Picture 32" descr="SSIS Tutorial: SQL Server Integration Services - Javatpoint">
            <a:extLst>
              <a:ext uri="{FF2B5EF4-FFF2-40B4-BE49-F238E27FC236}">
                <a16:creationId xmlns:a16="http://schemas.microsoft.com/office/drawing/2014/main" id="{42B373FF-EB69-937B-0851-41C6A118A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732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icrosoft Sql Server Logotipo Vector - Descarga Gratis SVG | Worldvectorlogo">
            <a:extLst>
              <a:ext uri="{FF2B5EF4-FFF2-40B4-BE49-F238E27FC236}">
                <a16:creationId xmlns:a16="http://schemas.microsoft.com/office/drawing/2014/main" id="{686DA293-E6DE-666A-0AE8-CB070CBF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1825523" cy="11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hat is Power BI? — PowerHouse Digital Services | Client Dashboard and  Reporting Solutions for Growth-Focused Companies">
            <a:extLst>
              <a:ext uri="{FF2B5EF4-FFF2-40B4-BE49-F238E27FC236}">
                <a16:creationId xmlns:a16="http://schemas.microsoft.com/office/drawing/2014/main" id="{E93B73B4-15F6-9BD0-8A38-B985DA5C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57" y="1593888"/>
            <a:ext cx="1906474" cy="110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E5B126-BD0F-74D8-4F2D-C4EBCFFB61CC}"/>
              </a:ext>
            </a:extLst>
          </p:cNvPr>
          <p:cNvSpPr txBox="1"/>
          <p:nvPr/>
        </p:nvSpPr>
        <p:spPr>
          <a:xfrm>
            <a:off x="2984090" y="1652412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Orígenes</a:t>
            </a:r>
          </a:p>
          <a:p>
            <a:r>
              <a:rPr lang="es-ES" dirty="0"/>
              <a:t>Destinos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2D4B96-84A4-8D68-1035-D7E9900279CA}"/>
              </a:ext>
            </a:extLst>
          </p:cNvPr>
          <p:cNvSpPr txBox="1"/>
          <p:nvPr/>
        </p:nvSpPr>
        <p:spPr>
          <a:xfrm>
            <a:off x="2984090" y="36872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Descripciones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FCDEA9-7111-877D-3F98-3B091073F698}"/>
              </a:ext>
            </a:extLst>
          </p:cNvPr>
          <p:cNvSpPr txBox="1"/>
          <p:nvPr/>
        </p:nvSpPr>
        <p:spPr>
          <a:xfrm>
            <a:off x="8396748" y="1670106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Descripciones</a:t>
            </a:r>
          </a:p>
          <a:p>
            <a:endParaRPr lang="es-ES" dirty="0"/>
          </a:p>
          <a:p>
            <a:r>
              <a:rPr lang="es-ES" dirty="0" err="1"/>
              <a:t>Workspaces</a:t>
            </a:r>
            <a:endParaRPr lang="es-ES" dirty="0"/>
          </a:p>
          <a:p>
            <a:endParaRPr lang="es-ES" dirty="0"/>
          </a:p>
          <a:p>
            <a:r>
              <a:rPr lang="es-ES" dirty="0"/>
              <a:t>Aplicaciones</a:t>
            </a:r>
          </a:p>
          <a:p>
            <a:endParaRPr lang="es-ES" dirty="0"/>
          </a:p>
          <a:p>
            <a:r>
              <a:rPr lang="es-ES" dirty="0" err="1"/>
              <a:t>DataSets</a:t>
            </a:r>
            <a:endParaRPr lang="es-ES" dirty="0"/>
          </a:p>
          <a:p>
            <a:endParaRPr lang="es-ES" dirty="0"/>
          </a:p>
          <a:p>
            <a:r>
              <a:rPr lang="es-ES" dirty="0"/>
              <a:t>Pipelines</a:t>
            </a:r>
          </a:p>
          <a:p>
            <a:endParaRPr lang="es-ES" dirty="0"/>
          </a:p>
          <a:p>
            <a:r>
              <a:rPr lang="es-ES" dirty="0" err="1"/>
              <a:t>Reports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hacerlo</a:t>
            </a:r>
            <a:r>
              <a:rPr lang="en-U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1837B7-4FFF-4E8A-71F8-61B144FA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Conocer la herramienta :</a:t>
            </a:r>
          </a:p>
          <a:p>
            <a:pPr lvl="1"/>
            <a:r>
              <a:rPr lang="es-ES" dirty="0"/>
              <a:t>SSIS </a:t>
            </a:r>
            <a:r>
              <a:rPr lang="es-ES" dirty="0">
                <a:sym typeface="Wingdings" panose="05000000000000000000" pitchFamily="2" charset="2"/>
              </a:rPr>
              <a:t> Archivos .</a:t>
            </a:r>
            <a:r>
              <a:rPr lang="es-ES" dirty="0" err="1">
                <a:sym typeface="Wingdings" panose="05000000000000000000" pitchFamily="2" charset="2"/>
              </a:rPr>
              <a:t>dtsx</a:t>
            </a:r>
            <a:r>
              <a:rPr lang="es-ES" dirty="0">
                <a:sym typeface="Wingdings" panose="05000000000000000000" pitchFamily="2" charset="2"/>
              </a:rPr>
              <a:t>  XML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SQL Server  Propiedades extendidas</a:t>
            </a:r>
          </a:p>
          <a:p>
            <a:pPr lvl="1"/>
            <a:r>
              <a:rPr lang="es-ES" dirty="0" err="1">
                <a:sym typeface="Wingdings" panose="05000000000000000000" pitchFamily="2" charset="2"/>
              </a:rPr>
              <a:t>Power</a:t>
            </a:r>
            <a:r>
              <a:rPr lang="es-ES" dirty="0">
                <a:sym typeface="Wingdings" panose="05000000000000000000" pitchFamily="2" charset="2"/>
              </a:rPr>
              <a:t> BI </a:t>
            </a:r>
            <a:r>
              <a:rPr lang="es-ES" dirty="0" err="1">
                <a:sym typeface="Wingdings" panose="05000000000000000000" pitchFamily="2" charset="2"/>
              </a:rPr>
              <a:t>Services</a:t>
            </a:r>
            <a:r>
              <a:rPr lang="es-ES" dirty="0">
                <a:sym typeface="Wingdings" panose="05000000000000000000" pitchFamily="2" charset="2"/>
              </a:rPr>
              <a:t>:</a:t>
            </a:r>
          </a:p>
          <a:p>
            <a:pPr lvl="2"/>
            <a:r>
              <a:rPr lang="es-ES" dirty="0">
                <a:sym typeface="Wingdings" panose="05000000000000000000" pitchFamily="2" charset="2"/>
              </a:rPr>
              <a:t>Archivo .BIM  JSON</a:t>
            </a:r>
          </a:p>
          <a:p>
            <a:pPr lvl="2"/>
            <a:r>
              <a:rPr lang="es-ES" dirty="0">
                <a:sym typeface="Wingdings" panose="05000000000000000000" pitchFamily="2" charset="2"/>
              </a:rPr>
              <a:t>API REST</a:t>
            </a:r>
          </a:p>
          <a:p>
            <a:pPr lvl="2"/>
            <a:r>
              <a:rPr lang="es-ES" dirty="0">
                <a:sym typeface="Wingdings" panose="05000000000000000000" pitchFamily="2" charset="2"/>
              </a:rPr>
              <a:t>Scanner API</a:t>
            </a:r>
          </a:p>
          <a:p>
            <a:r>
              <a:rPr lang="es-ES" dirty="0">
                <a:sym typeface="Wingdings" panose="05000000000000000000" pitchFamily="2" charset="2"/>
              </a:rPr>
              <a:t>Elegir el lenguaje o herramienta de automatización  PowerShell</a:t>
            </a:r>
          </a:p>
          <a:p>
            <a:r>
              <a:rPr lang="es-ES" dirty="0">
                <a:sym typeface="Wingdings" panose="05000000000000000000" pitchFamily="2" charset="2"/>
              </a:rPr>
              <a:t>Elegir el destino  Word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67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CD32FAD-80C1-71D7-36C2-AE6AF241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ETL - SSIS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F42F90-0B6C-28F3-7332-EE965F51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5168"/>
            <a:ext cx="4218901" cy="43114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67A464-0F43-F624-1547-F2A86EC2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078" y="365126"/>
            <a:ext cx="5427406" cy="372606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BD77C1A-79DC-E94E-B48F-58BA525DFB52}"/>
              </a:ext>
            </a:extLst>
          </p:cNvPr>
          <p:cNvSpPr txBox="1"/>
          <p:nvPr/>
        </p:nvSpPr>
        <p:spPr>
          <a:xfrm>
            <a:off x="5769078" y="4208206"/>
            <a:ext cx="6068961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SQLTaskData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OLEDB </a:t>
            </a:r>
            <a:r>
              <a:rPr lang="es-ES" dirty="0" err="1"/>
              <a:t>Source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Lookup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Command</a:t>
            </a:r>
            <a:r>
              <a:rPr lang="es-ES" dirty="0"/>
              <a:t> OLEDB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OLEDB </a:t>
            </a:r>
            <a:r>
              <a:rPr lang="es-ES" dirty="0" err="1"/>
              <a:t>Destination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10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59C784D0-B5E1-7885-D244-2AC592E4B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5" y="0"/>
            <a:ext cx="5791200" cy="5791200"/>
          </a:xfrm>
          <a:prstGeom prst="rect">
            <a:avLst/>
          </a:prstGeom>
        </p:spPr>
      </p:pic>
      <p:pic>
        <p:nvPicPr>
          <p:cNvPr id="6" name="Minions-5">
            <a:hlinkClick r:id="" action="ppaction://media"/>
            <a:extLst>
              <a:ext uri="{FF2B5EF4-FFF2-40B4-BE49-F238E27FC236}">
                <a16:creationId xmlns:a16="http://schemas.microsoft.com/office/drawing/2014/main" id="{BB8F5F46-94B5-CE81-961D-F884990FC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7254" y="53038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SSIS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E1B5F6-8599-BA79-955B-1EC75051187A}"/>
              </a:ext>
            </a:extLst>
          </p:cNvPr>
          <p:cNvSpPr txBox="1"/>
          <p:nvPr/>
        </p:nvSpPr>
        <p:spPr>
          <a:xfrm>
            <a:off x="2934230" y="50749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CC339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Cómo documentar tu ETL del SSIS con PowerShell</a:t>
            </a:r>
            <a:endParaRPr lang="es-ES" b="1" dirty="0">
              <a:solidFill>
                <a:srgbClr val="CC3399"/>
              </a:solidFill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A5DEF90-31D1-6BBE-A794-0BD5EF805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" y="4728003"/>
            <a:ext cx="1978043" cy="10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CD32FAD-80C1-71D7-36C2-AE6AF241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SQL Server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D9EF56-2001-525D-E243-4252095C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64" y="1290484"/>
            <a:ext cx="6151428" cy="42770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FBCC242-03E3-FA8F-94D9-B4665257A910}"/>
              </a:ext>
            </a:extLst>
          </p:cNvPr>
          <p:cNvSpPr txBox="1"/>
          <p:nvPr/>
        </p:nvSpPr>
        <p:spPr>
          <a:xfrm>
            <a:off x="7393858" y="1514168"/>
            <a:ext cx="33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Propiedades Extendidas</a:t>
            </a:r>
          </a:p>
        </p:txBody>
      </p:sp>
    </p:spTree>
    <p:extLst>
      <p:ext uri="{BB962C8B-B14F-4D97-AF65-F5344CB8AC3E}">
        <p14:creationId xmlns:p14="http://schemas.microsoft.com/office/powerpoint/2010/main" val="515329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SQL Server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E1B5F6-8599-BA79-955B-1EC75051187A}"/>
              </a:ext>
            </a:extLst>
          </p:cNvPr>
          <p:cNvSpPr txBox="1"/>
          <p:nvPr/>
        </p:nvSpPr>
        <p:spPr>
          <a:xfrm>
            <a:off x="2934230" y="50749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CC3399"/>
                </a:solidFill>
              </a:defRPr>
            </a:lvl1pPr>
          </a:lstStyle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 fácilmente tus BBDD</a:t>
            </a:r>
            <a:endParaRPr lang="es-ES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A5DEF90-31D1-6BBE-A794-0BD5EF805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" y="4728003"/>
            <a:ext cx="1978043" cy="10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2" y="74362"/>
            <a:ext cx="10515600" cy="1030042"/>
          </a:xfrm>
        </p:spPr>
        <p:txBody>
          <a:bodyPr/>
          <a:lstStyle/>
          <a:p>
            <a:r>
              <a:rPr lang="es-ES"/>
              <a:t>¡Gracias sponsors!</a:t>
            </a:r>
            <a:endParaRPr lang="en-US"/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2E4C115-CF0F-D32F-67B3-161A84D1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9" y="3542458"/>
            <a:ext cx="1469874" cy="643805"/>
          </a:xfrm>
          <a:prstGeom prst="rect">
            <a:avLst/>
          </a:prstGeom>
        </p:spPr>
      </p:pic>
      <p:pic>
        <p:nvPicPr>
          <p:cNvPr id="10" name="Picture 9" descr="A blue and yellow logo&#10;&#10;Description automatically generated">
            <a:extLst>
              <a:ext uri="{FF2B5EF4-FFF2-40B4-BE49-F238E27FC236}">
                <a16:creationId xmlns:a16="http://schemas.microsoft.com/office/drawing/2014/main" id="{63024FB9-762E-D208-F607-966BA714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75" y="1127644"/>
            <a:ext cx="3561366" cy="1522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376BEE-946B-EA2C-F05D-C086B821F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16" y="3811807"/>
            <a:ext cx="2157158" cy="245390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9A2330DF-E07E-5909-C717-E573D9888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37" y="3612599"/>
            <a:ext cx="2223109" cy="643805"/>
          </a:xfrm>
          <a:prstGeom prst="rect">
            <a:avLst/>
          </a:prstGeom>
        </p:spPr>
      </p:pic>
      <p:pic>
        <p:nvPicPr>
          <p:cNvPr id="5" name="Picture 2" descr="Vitae_logotipo-Solo_vitae">
            <a:extLst>
              <a:ext uri="{FF2B5EF4-FFF2-40B4-BE49-F238E27FC236}">
                <a16:creationId xmlns:a16="http://schemas.microsoft.com/office/drawing/2014/main" id="{7208B480-4D8D-AE28-C202-B8FA25660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203" y="3736218"/>
            <a:ext cx="1381434" cy="45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59A84E14-0114-CD6E-62B3-5EB5F99F2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88" y="1281834"/>
            <a:ext cx="3002462" cy="1030042"/>
          </a:xfrm>
          <a:prstGeom prst="rect">
            <a:avLst/>
          </a:prstGeom>
        </p:spPr>
      </p:pic>
      <p:pic>
        <p:nvPicPr>
          <p:cNvPr id="8" name="Imagen 7" descr="Aplicación&#10;&#10;Descripción generada automáticamente con confianza baja">
            <a:extLst>
              <a:ext uri="{FF2B5EF4-FFF2-40B4-BE49-F238E27FC236}">
                <a16:creationId xmlns:a16="http://schemas.microsoft.com/office/drawing/2014/main" id="{F3CA11EE-3920-28D9-AFC7-00B8A05C8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602" y="5289604"/>
            <a:ext cx="767971" cy="387375"/>
          </a:xfrm>
          <a:prstGeom prst="rect">
            <a:avLst/>
          </a:prstGeom>
        </p:spPr>
      </p:pic>
      <p:pic>
        <p:nvPicPr>
          <p:cNvPr id="9" name="Imagen 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C11128C-111B-E0A0-7F9D-A110F832BA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758" y="5343609"/>
            <a:ext cx="590872" cy="3322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A1D9C67-FEAC-F841-4420-3FDC5CD6BF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1516" y="5160298"/>
            <a:ext cx="632018" cy="51556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0B6CBC5-7705-FC5D-8158-19F8D916C4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1849" y="3613061"/>
            <a:ext cx="2024931" cy="4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5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06FFF-B8AD-5BF1-0B3D-0D0EED46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BI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045C0-D453-AFB2-EF98-58A3D437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Opciones:</a:t>
            </a:r>
          </a:p>
          <a:p>
            <a:pPr lvl="1"/>
            <a:r>
              <a:rPr lang="es-ES" dirty="0" err="1"/>
              <a:t>Cmdlets</a:t>
            </a:r>
            <a:r>
              <a:rPr lang="es-ES" dirty="0"/>
              <a:t> de PowerShell </a:t>
            </a:r>
          </a:p>
          <a:p>
            <a:pPr lvl="1"/>
            <a:r>
              <a:rPr lang="es-ES" dirty="0"/>
              <a:t>API REST </a:t>
            </a:r>
          </a:p>
          <a:p>
            <a:pPr lvl="2"/>
            <a:r>
              <a:rPr lang="es-ES" dirty="0"/>
              <a:t>SCAN API </a:t>
            </a:r>
            <a:r>
              <a:rPr lang="es-ES" dirty="0">
                <a:sym typeface="Wingdings" panose="05000000000000000000" pitchFamily="2" charset="2"/>
              </a:rPr>
              <a:t> Para el </a:t>
            </a:r>
            <a:r>
              <a:rPr lang="es-ES" dirty="0" err="1">
                <a:sym typeface="Wingdings" panose="05000000000000000000" pitchFamily="2" charset="2"/>
              </a:rPr>
              <a:t>Metadata</a:t>
            </a:r>
            <a:endParaRPr lang="es-ES" dirty="0">
              <a:sym typeface="Wingdings" panose="05000000000000000000" pitchFamily="2" charset="2"/>
            </a:endParaRPr>
          </a:p>
          <a:p>
            <a:pPr lvl="2"/>
            <a:endParaRPr lang="es-ES" dirty="0">
              <a:sym typeface="Wingdings" panose="05000000000000000000" pitchFamily="2" charset="2"/>
            </a:endParaRPr>
          </a:p>
          <a:p>
            <a:pPr lvl="2"/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Acciones:</a:t>
            </a:r>
          </a:p>
          <a:p>
            <a:pPr lvl="1"/>
            <a:r>
              <a:rPr lang="es-ES" dirty="0"/>
              <a:t>Administración del contenido de </a:t>
            </a:r>
            <a:r>
              <a:rPr lang="es-ES" dirty="0" err="1"/>
              <a:t>Power</a:t>
            </a:r>
            <a:r>
              <a:rPr lang="es-ES" dirty="0"/>
              <a:t> BI (consultar)</a:t>
            </a:r>
          </a:p>
          <a:p>
            <a:pPr lvl="1"/>
            <a:r>
              <a:rPr lang="es-ES" dirty="0"/>
              <a:t>Realización de operaciones de administración</a:t>
            </a:r>
          </a:p>
          <a:p>
            <a:pPr lvl="1"/>
            <a:r>
              <a:rPr lang="es-ES" dirty="0"/>
              <a:t>Inserción de contenido de </a:t>
            </a:r>
            <a:r>
              <a:rPr lang="es-ES" dirty="0" err="1"/>
              <a:t>Power</a:t>
            </a:r>
            <a:r>
              <a:rPr lang="es-ES" dirty="0"/>
              <a:t> BI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9DA475-EBF6-B7A2-1319-F82AD33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354" r="90" b="-2185"/>
          <a:stretch/>
        </p:blipFill>
        <p:spPr>
          <a:xfrm>
            <a:off x="3649325" y="2729496"/>
            <a:ext cx="3024000" cy="2016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E92831-68E7-0DA0-A897-A7C5D308F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062" y="122814"/>
            <a:ext cx="4706485" cy="38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921AD-F9AB-794A-066D-C6FC339C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Demos </a:t>
            </a:r>
            <a:r>
              <a:rPr lang="es-ES" dirty="0" err="1"/>
              <a:t>PowerBI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529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602BE-08D8-9549-C4DF-13BB6090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final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0530B2-CD59-1BB2-2D45-026CDAF82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cada </a:t>
            </a:r>
            <a:r>
              <a:rPr lang="es-ES" dirty="0" err="1"/>
              <a:t>deploy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Generación automática</a:t>
            </a:r>
            <a:endParaRPr lang="es-ES" dirty="0"/>
          </a:p>
        </p:txBody>
      </p:sp>
      <p:pic>
        <p:nvPicPr>
          <p:cNvPr id="1026" name="Picture 2" descr="180+ No Hacer Nada Fotografías de stock, fotos e imágenes ...">
            <a:extLst>
              <a:ext uri="{FF2B5EF4-FFF2-40B4-BE49-F238E27FC236}">
                <a16:creationId xmlns:a16="http://schemas.microsoft.com/office/drawing/2014/main" id="{79BA6061-071B-1D03-670E-AD78DFFE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60" y="2728318"/>
            <a:ext cx="3628611" cy="213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06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8E646-406D-EF5A-1548-59FB43A5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Otros compañeros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E1E17C-E81B-2EB5-832F-8F9D829D0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894391"/>
          </a:xfrm>
        </p:spPr>
        <p:txBody>
          <a:bodyPr>
            <a:normAutofit fontScale="92500"/>
          </a:bodyPr>
          <a:lstStyle/>
          <a:p>
            <a:r>
              <a:rPr lang="es-ES" dirty="0">
                <a:hlinkClick r:id="rId2"/>
              </a:rPr>
              <a:t>Nelson López Centeno </a:t>
            </a:r>
            <a:endParaRPr lang="es-ES" dirty="0"/>
          </a:p>
          <a:p>
            <a:pPr lvl="1"/>
            <a:r>
              <a:rPr lang="es-ES" dirty="0"/>
              <a:t>Herramienta para automatizar tareas de </a:t>
            </a:r>
            <a:r>
              <a:rPr lang="es-ES" dirty="0" err="1"/>
              <a:t>powerbi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Documentación del modelo</a:t>
            </a:r>
          </a:p>
          <a:p>
            <a:pPr lvl="1"/>
            <a:endParaRPr lang="es-ES" dirty="0">
              <a:sym typeface="Wingdings" panose="05000000000000000000" pitchFamily="2" charset="2"/>
            </a:endParaRPr>
          </a:p>
          <a:p>
            <a:pPr lvl="1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261E0D-761F-6807-42E4-49850B9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0" y="2354891"/>
            <a:ext cx="6178003" cy="33326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792F8A-1F17-C802-B2AC-9BD70A5C1B3C}"/>
              </a:ext>
            </a:extLst>
          </p:cNvPr>
          <p:cNvSpPr txBox="1"/>
          <p:nvPr/>
        </p:nvSpPr>
        <p:spPr>
          <a:xfrm>
            <a:off x="6558116" y="2705170"/>
            <a:ext cx="5506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https://github.com/dataxbi/pbicmd?tab=readme-ov-file#comando-semdoc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58EDA7-A710-975A-5727-79FF89FFC22F}"/>
              </a:ext>
            </a:extLst>
          </p:cNvPr>
          <p:cNvSpPr txBox="1"/>
          <p:nvPr/>
        </p:nvSpPr>
        <p:spPr>
          <a:xfrm>
            <a:off x="6558116" y="3698049"/>
            <a:ext cx="5352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5"/>
              </a:rPr>
              <a:t>https://github.com/dataxbi/fabric-notebooks/blob/main/semdoc.ipynb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682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¿</a:t>
            </a:r>
            <a:r>
              <a:rPr lang="en-US" sz="6000" err="1"/>
              <a:t>Preguntas</a:t>
            </a:r>
            <a:r>
              <a:rPr lang="en-US" sz="6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0507DA-F40F-A261-928B-8C6F6595CAF6}"/>
              </a:ext>
            </a:extLst>
          </p:cNvPr>
          <p:cNvSpPr/>
          <p:nvPr/>
        </p:nvSpPr>
        <p:spPr>
          <a:xfrm>
            <a:off x="0" y="-17310"/>
            <a:ext cx="1898497" cy="1158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F826A-6657-4EAD-C84C-FB1081AC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055" y="-173836"/>
            <a:ext cx="9859116" cy="1158793"/>
          </a:xfrm>
        </p:spPr>
        <p:txBody>
          <a:bodyPr>
            <a:normAutofit/>
          </a:bodyPr>
          <a:lstStyle/>
          <a:p>
            <a:r>
              <a:rPr lang="es-ES" sz="4800" dirty="0"/>
              <a:t>Y si quieres más…</a:t>
            </a:r>
            <a:endParaRPr lang="en-US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537AD-4207-1D32-DF66-1B92BA37DB71}"/>
              </a:ext>
            </a:extLst>
          </p:cNvPr>
          <p:cNvSpPr/>
          <p:nvPr/>
        </p:nvSpPr>
        <p:spPr>
          <a:xfrm>
            <a:off x="9134764" y="6442463"/>
            <a:ext cx="3057236" cy="415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C31B6B7-EF7C-57F6-BA2C-06F821E41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83" y="4268166"/>
            <a:ext cx="744027" cy="736768"/>
          </a:xfrm>
          <a:prstGeom prst="rect">
            <a:avLst/>
          </a:prstGeom>
        </p:spPr>
      </p:pic>
      <p:pic>
        <p:nvPicPr>
          <p:cNvPr id="9" name="Imagen 8" descr="Texto&#10;&#10;Descripción generada automáticamente con confianza media">
            <a:extLst>
              <a:ext uri="{FF2B5EF4-FFF2-40B4-BE49-F238E27FC236}">
                <a16:creationId xmlns:a16="http://schemas.microsoft.com/office/drawing/2014/main" id="{4934ABE3-E215-09B4-5010-23B0078D3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26" y="888223"/>
            <a:ext cx="6096000" cy="29537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7E3B62D-881E-39D5-41EC-472DAD2B43F6}"/>
              </a:ext>
            </a:extLst>
          </p:cNvPr>
          <p:cNvSpPr txBox="1"/>
          <p:nvPr/>
        </p:nvSpPr>
        <p:spPr>
          <a:xfrm>
            <a:off x="2507055" y="4258649"/>
            <a:ext cx="795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7030A0"/>
                </a:solidFill>
              </a:rPr>
              <a:t>8º Anfitrionas: hablemos de tecnología</a:t>
            </a:r>
          </a:p>
        </p:txBody>
      </p:sp>
      <p:pic>
        <p:nvPicPr>
          <p:cNvPr id="12" name="Imagen 11" descr="Código QR&#10;&#10;Descripción generada automáticamente">
            <a:extLst>
              <a:ext uri="{FF2B5EF4-FFF2-40B4-BE49-F238E27FC236}">
                <a16:creationId xmlns:a16="http://schemas.microsoft.com/office/drawing/2014/main" id="{1E771D76-4AC3-E389-CD28-E6005271A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56" y="5004934"/>
            <a:ext cx="1533739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91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4C97D-EA4E-BF10-FE9C-7E073286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D5245AC-8E16-E2A3-6FEC-A0D08B3C076B}"/>
              </a:ext>
            </a:extLst>
          </p:cNvPr>
          <p:cNvSpPr/>
          <p:nvPr/>
        </p:nvSpPr>
        <p:spPr>
          <a:xfrm>
            <a:off x="0" y="-17310"/>
            <a:ext cx="1898497" cy="1158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6E128-19A4-455B-A09C-F9189231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055" y="-173836"/>
            <a:ext cx="9859116" cy="1158793"/>
          </a:xfrm>
        </p:spPr>
        <p:txBody>
          <a:bodyPr>
            <a:normAutofit/>
          </a:bodyPr>
          <a:lstStyle/>
          <a:p>
            <a:r>
              <a:rPr lang="es-ES" sz="4800" dirty="0"/>
              <a:t>Y si quieres más…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908D6-806D-C5FE-5CA1-79721633F7A6}"/>
              </a:ext>
            </a:extLst>
          </p:cNvPr>
          <p:cNvSpPr txBox="1"/>
          <p:nvPr/>
        </p:nvSpPr>
        <p:spPr>
          <a:xfrm>
            <a:off x="1898497" y="5786094"/>
            <a:ext cx="9527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https://datasaturdaymadrid2024.eventbrite.es/</a:t>
            </a:r>
          </a:p>
        </p:txBody>
      </p:sp>
      <p:pic>
        <p:nvPicPr>
          <p:cNvPr id="14" name="Picture 13" descr="A person giving a presentation&#10;&#10;Description automatically generated">
            <a:extLst>
              <a:ext uri="{FF2B5EF4-FFF2-40B4-BE49-F238E27FC236}">
                <a16:creationId xmlns:a16="http://schemas.microsoft.com/office/drawing/2014/main" id="{51AF0342-054C-0402-0242-ABD610F67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729457"/>
            <a:ext cx="9619426" cy="4809713"/>
          </a:xfrm>
          <a:prstGeom prst="rect">
            <a:avLst/>
          </a:prstGeom>
        </p:spPr>
      </p:pic>
      <p:pic>
        <p:nvPicPr>
          <p:cNvPr id="16" name="Picture 1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B7E1BC4-D9AE-933D-A1F4-9E7FE93F4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055" y="1888250"/>
            <a:ext cx="2409869" cy="24098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2CE09D-A22D-101E-FDCE-06ED476FFA8B}"/>
              </a:ext>
            </a:extLst>
          </p:cNvPr>
          <p:cNvSpPr/>
          <p:nvPr/>
        </p:nvSpPr>
        <p:spPr>
          <a:xfrm>
            <a:off x="9134764" y="6442463"/>
            <a:ext cx="3057236" cy="415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97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FF59F-EA0A-BFCF-8426-C687E6E0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78858B-7DBF-15CA-B3E6-83AD3D102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>
              <a:hlinkClick r:id="rId2"/>
            </a:endParaRPr>
          </a:p>
          <a:p>
            <a:r>
              <a:rPr lang="es-ES" dirty="0">
                <a:hlinkClick r:id="rId2"/>
              </a:rPr>
              <a:t>https://rukiatu.com/get-power-bi-metadata-with-scanner-api/</a:t>
            </a:r>
            <a:endParaRPr lang="es-ES" dirty="0"/>
          </a:p>
          <a:p>
            <a:r>
              <a:rPr lang="es-ES" dirty="0">
                <a:hlinkClick r:id="rId3"/>
              </a:rPr>
              <a:t>https://www.dataxbi.com/blog/2021/08/23/probando-scanner-api-power-bi/</a:t>
            </a:r>
            <a:endParaRPr lang="es-ES" dirty="0"/>
          </a:p>
          <a:p>
            <a:r>
              <a:rPr lang="es-ES" dirty="0">
                <a:hlinkClick r:id="rId4"/>
              </a:rPr>
              <a:t>https://learn.microsoft.com/es-es/powershell/power-bi/overview?view=powerbi-ps</a:t>
            </a:r>
            <a:endParaRPr lang="es-ES" dirty="0"/>
          </a:p>
          <a:p>
            <a:r>
              <a:rPr lang="es-ES" dirty="0"/>
              <a:t>https://learn.microsoft.com/es-es/rest/api/power-bi/</a:t>
            </a:r>
          </a:p>
        </p:txBody>
      </p:sp>
    </p:spTree>
    <p:extLst>
      <p:ext uri="{BB962C8B-B14F-4D97-AF65-F5344CB8AC3E}">
        <p14:creationId xmlns:p14="http://schemas.microsoft.com/office/powerpoint/2010/main" val="192976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Platinum Sponsor: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AF764D-1BFE-B7EF-0846-E76EAAD5C9E7}"/>
              </a:ext>
            </a:extLst>
          </p:cNvPr>
          <p:cNvSpPr txBox="1">
            <a:spLocks/>
          </p:cNvSpPr>
          <p:nvPr/>
        </p:nvSpPr>
        <p:spPr>
          <a:xfrm>
            <a:off x="729558" y="1768945"/>
            <a:ext cx="11129650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Verne</a:t>
            </a:r>
            <a:r>
              <a:rPr lang="es-ES" sz="2600" dirty="0">
                <a:ea typeface="+mn-lt"/>
                <a:cs typeface="+mn-lt"/>
              </a:rPr>
              <a:t> </a:t>
            </a:r>
            <a:r>
              <a:rPr lang="es-ES" sz="2600" dirty="0" err="1">
                <a:ea typeface="+mn-lt"/>
                <a:cs typeface="+mn-lt"/>
              </a:rPr>
              <a:t>Tech</a:t>
            </a:r>
            <a:r>
              <a:rPr lang="es-ES" sz="2600" dirty="0">
                <a:ea typeface="+mn-lt"/>
                <a:cs typeface="+mn-lt"/>
              </a:rPr>
              <a:t>, te ayudamos a </a:t>
            </a:r>
            <a:r>
              <a:rPr lang="es-ES" sz="2600" b="1" dirty="0">
                <a:ea typeface="+mn-lt"/>
                <a:cs typeface="+mn-lt"/>
              </a:rPr>
              <a:t>liderar </a:t>
            </a:r>
            <a:r>
              <a:rPr lang="es-ES" sz="2600" dirty="0">
                <a:ea typeface="+mn-lt"/>
                <a:cs typeface="+mn-lt"/>
              </a:rPr>
              <a:t>el camino en la era de los </a:t>
            </a:r>
            <a:r>
              <a:rPr lang="es-ES" sz="2600" b="1" dirty="0">
                <a:ea typeface="+mn-lt"/>
                <a:cs typeface="+mn-lt"/>
              </a:rPr>
              <a:t>Datos</a:t>
            </a:r>
            <a:r>
              <a:rPr lang="es-ES" sz="2600" dirty="0">
                <a:ea typeface="+mn-lt"/>
                <a:cs typeface="+mn-lt"/>
              </a:rPr>
              <a:t> y la </a:t>
            </a:r>
            <a:r>
              <a:rPr lang="es-ES" sz="2600" b="1" dirty="0">
                <a:ea typeface="+mn-lt"/>
                <a:cs typeface="+mn-lt"/>
              </a:rPr>
              <a:t>Inteligencia Artificial</a:t>
            </a:r>
            <a:endParaRPr lang="en-US" sz="2600" b="1" dirty="0"/>
          </a:p>
          <a:p>
            <a:r>
              <a:rPr lang="es-ES" sz="2600" b="1" dirty="0">
                <a:ea typeface="+mn-lt"/>
                <a:cs typeface="+mn-lt"/>
              </a:rPr>
              <a:t>Ganadores </a:t>
            </a:r>
            <a:r>
              <a:rPr lang="es-ES" sz="2600" dirty="0">
                <a:ea typeface="+mn-lt"/>
                <a:cs typeface="+mn-lt"/>
              </a:rPr>
              <a:t>de 2 </a:t>
            </a:r>
            <a:r>
              <a:rPr lang="es-ES" sz="2600" dirty="0" err="1">
                <a:ea typeface="+mn-lt"/>
                <a:cs typeface="+mn-lt"/>
              </a:rPr>
              <a:t>Datatones</a:t>
            </a:r>
            <a:r>
              <a:rPr lang="es-ES" sz="2600" dirty="0">
                <a:ea typeface="+mn-lt"/>
                <a:cs typeface="+mn-lt"/>
              </a:rPr>
              <a:t> de </a:t>
            </a:r>
            <a:r>
              <a:rPr lang="es-ES" sz="2600" dirty="0" err="1">
                <a:ea typeface="+mn-lt"/>
                <a:cs typeface="+mn-lt"/>
              </a:rPr>
              <a:t>IndesIA</a:t>
            </a:r>
            <a:endParaRPr lang="es-ES" sz="2600" dirty="0"/>
          </a:p>
          <a:p>
            <a:r>
              <a:rPr lang="es-ES" sz="2600" dirty="0">
                <a:ea typeface="+mn-lt"/>
                <a:cs typeface="+mn-lt"/>
              </a:rPr>
              <a:t>Tenemos como meta la </a:t>
            </a:r>
            <a:r>
              <a:rPr lang="es-ES" sz="2600" b="1" dirty="0">
                <a:ea typeface="+mn-lt"/>
                <a:cs typeface="+mn-lt"/>
              </a:rPr>
              <a:t>excelencia </a:t>
            </a:r>
            <a:endParaRPr lang="es-ES" sz="2600" b="1" dirty="0"/>
          </a:p>
          <a:p>
            <a:r>
              <a:rPr lang="es-ES" sz="2600" dirty="0">
                <a:ea typeface="+mn-lt"/>
                <a:cs typeface="+mn-lt"/>
              </a:rPr>
              <a:t>Si tu objetivo es </a:t>
            </a:r>
            <a:r>
              <a:rPr lang="es-ES" sz="2600" b="1" dirty="0">
                <a:ea typeface="+mn-lt"/>
                <a:cs typeface="+mn-lt"/>
              </a:rPr>
              <a:t>aprender </a:t>
            </a:r>
            <a:r>
              <a:rPr lang="es-ES" sz="2600" dirty="0">
                <a:ea typeface="+mn-lt"/>
                <a:cs typeface="+mn-lt"/>
              </a:rPr>
              <a:t>tecnología, te </a:t>
            </a:r>
            <a:r>
              <a:rPr lang="es-ES" sz="2600" b="1" dirty="0">
                <a:ea typeface="+mn-lt"/>
                <a:cs typeface="+mn-lt"/>
              </a:rPr>
              <a:t>ayudamos </a:t>
            </a:r>
            <a:r>
              <a:rPr lang="es-ES" sz="2600" dirty="0">
                <a:ea typeface="+mn-lt"/>
                <a:cs typeface="+mn-lt"/>
              </a:rPr>
              <a:t>en </a:t>
            </a:r>
            <a:r>
              <a:rPr lang="es-ES" sz="2600" b="1" dirty="0">
                <a:ea typeface="+mn-lt"/>
                <a:cs typeface="+mn-lt"/>
              </a:rPr>
              <a:t>Verne </a:t>
            </a:r>
            <a:r>
              <a:rPr lang="es-ES" sz="2600" b="1" dirty="0" err="1">
                <a:ea typeface="+mn-lt"/>
                <a:cs typeface="+mn-lt"/>
              </a:rPr>
              <a:t>Academy</a:t>
            </a:r>
            <a:r>
              <a:rPr lang="es-ES" sz="2600" dirty="0">
                <a:ea typeface="+mn-lt"/>
                <a:cs typeface="+mn-lt"/>
              </a:rPr>
              <a:t>, somos Microsoft </a:t>
            </a:r>
            <a:r>
              <a:rPr lang="es-ES" sz="2600" dirty="0" err="1">
                <a:ea typeface="+mn-lt"/>
                <a:cs typeface="+mn-lt"/>
              </a:rPr>
              <a:t>Learning</a:t>
            </a:r>
            <a:r>
              <a:rPr lang="es-ES" sz="2600" dirty="0">
                <a:ea typeface="+mn-lt"/>
                <a:cs typeface="+mn-lt"/>
              </a:rPr>
              <a:t> </a:t>
            </a:r>
            <a:r>
              <a:rPr lang="es-ES" sz="2600" dirty="0" err="1">
                <a:ea typeface="+mn-lt"/>
                <a:cs typeface="+mn-lt"/>
              </a:rPr>
              <a:t>Partner</a:t>
            </a:r>
            <a:endParaRPr lang="es-ES" sz="2600" dirty="0"/>
          </a:p>
          <a:p>
            <a:r>
              <a:rPr lang="es-ES" sz="2600" dirty="0">
                <a:cs typeface="Segoe UI Semilight"/>
              </a:rPr>
              <a:t>Mas de +200 Profesionales, bien formados y motivados </a:t>
            </a:r>
          </a:p>
          <a:p>
            <a:r>
              <a:rPr lang="es-ES" sz="2600" dirty="0">
                <a:cs typeface="Segoe UI Semilight"/>
              </a:rPr>
              <a:t>¿Necesitas más información? </a:t>
            </a:r>
            <a:r>
              <a:rPr lang="es-ES" sz="2600" dirty="0">
                <a:ea typeface="+mn-lt"/>
                <a:cs typeface="+mn-lt"/>
              </a:rPr>
              <a:t> 670 25 37 34 / </a:t>
            </a:r>
            <a:r>
              <a:rPr lang="es-ES" sz="2600" dirty="0">
                <a:ea typeface="+mn-lt"/>
                <a:cs typeface="+mn-lt"/>
                <a:hlinkClick r:id="rId3"/>
              </a:rPr>
              <a:t>marketing@verneit.com</a:t>
            </a:r>
            <a:endParaRPr lang="es-ES" sz="2600" dirty="0"/>
          </a:p>
          <a:p>
            <a:endParaRPr lang="es-ES" sz="2600" dirty="0">
              <a:cs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1BC6A-B14A-2309-6D23-7B03D6C05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383" y="145316"/>
            <a:ext cx="3326192" cy="14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4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Platinum Sponsor: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AF764D-1BFE-B7EF-0846-E76EAAD5C9E7}"/>
              </a:ext>
            </a:extLst>
          </p:cNvPr>
          <p:cNvSpPr txBox="1">
            <a:spLocks/>
          </p:cNvSpPr>
          <p:nvPr/>
        </p:nvSpPr>
        <p:spPr>
          <a:xfrm>
            <a:off x="700983" y="1768945"/>
            <a:ext cx="11071917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500" dirty="0">
              <a:cs typeface="Arial"/>
            </a:endParaRPr>
          </a:p>
          <a:p>
            <a:endParaRPr lang="es-ES" sz="2500" dirty="0">
              <a:cs typeface="Segoe UI Semilight"/>
            </a:endParaRPr>
          </a:p>
          <a:p>
            <a:endParaRPr lang="es-ES" sz="2500" dirty="0">
              <a:cs typeface="Segoe UI Semilight"/>
            </a:endParaRPr>
          </a:p>
        </p:txBody>
      </p:sp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DF0649CE-72C3-C7FA-485E-B08569AF4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67" y="365126"/>
            <a:ext cx="3002462" cy="1030042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3696073-320E-5336-D0DE-E37AE0424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1393814"/>
            <a:ext cx="10942320" cy="456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43DC32-5FEE-EB8B-098C-754B7D1A9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AA1B2-A99C-C1D3-6744-FE68BA0A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43" y="1242130"/>
            <a:ext cx="991396" cy="1294502"/>
          </a:xfrm>
          <a:prstGeom prst="rect">
            <a:avLst/>
          </a:prstGeom>
        </p:spPr>
      </p:pic>
      <p:pic>
        <p:nvPicPr>
          <p:cNvPr id="11" name="Picture 10" descr="Curso de Power BI - Anaya Multimedia">
            <a:extLst>
              <a:ext uri="{FF2B5EF4-FFF2-40B4-BE49-F238E27FC236}">
                <a16:creationId xmlns:a16="http://schemas.microsoft.com/office/drawing/2014/main" id="{9B08F6D0-5547-9110-B2F1-7EDB5020B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144" y="1225687"/>
            <a:ext cx="1018740" cy="131094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FCFDF4-776C-0E58-7FEA-8ED93C3A5AEF}"/>
              </a:ext>
            </a:extLst>
          </p:cNvPr>
          <p:cNvSpPr>
            <a:spLocks noGrp="1"/>
          </p:cNvSpPr>
          <p:nvPr/>
        </p:nvSpPr>
        <p:spPr>
          <a:xfrm>
            <a:off x="283743" y="1473750"/>
            <a:ext cx="11624514" cy="4931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/>
              <a:t>Quédate al divertido Quiz  </a:t>
            </a:r>
          </a:p>
          <a:p>
            <a:pPr marL="0" indent="0">
              <a:buNone/>
            </a:pPr>
            <a:r>
              <a:rPr lang="en-US" dirty="0"/>
              <a:t>para participar en el </a:t>
            </a:r>
          </a:p>
          <a:p>
            <a:pPr marL="0" indent="0">
              <a:buNone/>
            </a:pPr>
            <a:r>
              <a:rPr lang="en-US" dirty="0"/>
              <a:t>Sorteo </a:t>
            </a:r>
          </a:p>
          <a:p>
            <a:pPr marL="0" indent="0">
              <a:buNone/>
            </a:pPr>
            <a:r>
              <a:rPr lang="en-US" dirty="0"/>
              <a:t>(sólo entre asistentes)</a:t>
            </a:r>
          </a:p>
          <a:p>
            <a:pPr marL="0" indent="0" fontAlgn="base">
              <a:buNone/>
            </a:pPr>
            <a:endParaRPr lang="en-US" b="1" dirty="0"/>
          </a:p>
          <a:p>
            <a:pPr marL="0" indent="0" fontAlgn="base">
              <a:buNone/>
            </a:pPr>
            <a:r>
              <a:rPr lang="en-US" b="1" dirty="0"/>
              <a:t>Y más …!​</a:t>
            </a:r>
            <a:endParaRPr lang="en-US" b="1" dirty="0">
              <a:cs typeface="Segoe UI Semiligh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1E93216-0814-DDE8-4062-7FEE63309903}"/>
              </a:ext>
            </a:extLst>
          </p:cNvPr>
          <p:cNvSpPr txBox="1">
            <a:spLocks/>
          </p:cNvSpPr>
          <p:nvPr/>
        </p:nvSpPr>
        <p:spPr>
          <a:xfrm>
            <a:off x="124691" y="96281"/>
            <a:ext cx="11942618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200" b="1" dirty="0">
                <a:ea typeface="+mj-lt"/>
                <a:cs typeface="+mj-lt"/>
              </a:rPr>
              <a:t>Gracias a los Sponsors y Colaboradores</a:t>
            </a:r>
            <a:br>
              <a:rPr lang="en-US" sz="3200" b="1" dirty="0">
                <a:ea typeface="+mj-lt"/>
                <a:cs typeface="+mj-lt"/>
              </a:rPr>
            </a:br>
            <a:r>
              <a:rPr lang="en-US" sz="3200" b="1" dirty="0">
                <a:ea typeface="+mj-lt"/>
                <a:cs typeface="+mj-lt"/>
              </a:rPr>
              <a:t>Quiz Final + Regalos + Networking (18:15h)</a:t>
            </a:r>
            <a:endParaRPr lang="en-US" sz="3200" dirty="0">
              <a:ea typeface="Segoe UI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73BC3A-4BA4-04D9-2C9D-0D7BAE564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47" y="1225688"/>
            <a:ext cx="1034487" cy="1310945"/>
          </a:xfrm>
          <a:prstGeom prst="rect">
            <a:avLst/>
          </a:prstGeom>
        </p:spPr>
      </p:pic>
      <p:pic>
        <p:nvPicPr>
          <p:cNvPr id="3" name="Picture 2" descr="A book cover with a diagram&#10;&#10;Description automatically generated">
            <a:extLst>
              <a:ext uri="{FF2B5EF4-FFF2-40B4-BE49-F238E27FC236}">
                <a16:creationId xmlns:a16="http://schemas.microsoft.com/office/drawing/2014/main" id="{4E493522-236B-8577-8FED-CE5C41AB0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222" y="4321368"/>
            <a:ext cx="1022536" cy="1310944"/>
          </a:xfrm>
          <a:prstGeom prst="rect">
            <a:avLst/>
          </a:prstGeom>
        </p:spPr>
      </p:pic>
      <p:pic>
        <p:nvPicPr>
          <p:cNvPr id="5" name="Imagen 4" descr="Una persona con una camisa a rayas&#10;&#10;Descripción generada automáticamente con confianza media">
            <a:extLst>
              <a:ext uri="{FF2B5EF4-FFF2-40B4-BE49-F238E27FC236}">
                <a16:creationId xmlns:a16="http://schemas.microsoft.com/office/drawing/2014/main" id="{2F77F334-7E69-64B5-EBA3-8AE091065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20" y="1357943"/>
            <a:ext cx="533124" cy="689372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E0F35681-D1B6-19EF-ABFB-6C76C35F0F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39" y="2047315"/>
            <a:ext cx="1034487" cy="364729"/>
          </a:xfrm>
          <a:prstGeom prst="rect">
            <a:avLst/>
          </a:prstGeom>
        </p:spPr>
      </p:pic>
      <p:pic>
        <p:nvPicPr>
          <p:cNvPr id="8" name="Imagen 7" descr="Un hombre sonriendo&#10;&#10;Descripción generada automáticamente">
            <a:extLst>
              <a:ext uri="{FF2B5EF4-FFF2-40B4-BE49-F238E27FC236}">
                <a16:creationId xmlns:a16="http://schemas.microsoft.com/office/drawing/2014/main" id="{CCB7FA66-216D-E1E1-E962-3B2B5E74D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28" y="3509519"/>
            <a:ext cx="667298" cy="667298"/>
          </a:xfrm>
          <a:prstGeom prst="rect">
            <a:avLst/>
          </a:prstGeom>
        </p:spPr>
      </p:pic>
      <p:pic>
        <p:nvPicPr>
          <p:cNvPr id="15" name="Imagen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FB07B58-2BD6-702E-2C76-82D1FCE6C4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3" r="27578"/>
          <a:stretch/>
        </p:blipFill>
        <p:spPr>
          <a:xfrm>
            <a:off x="5400147" y="3395037"/>
            <a:ext cx="1051773" cy="1337945"/>
          </a:xfrm>
          <a:prstGeom prst="rect">
            <a:avLst/>
          </a:prstGeom>
        </p:spPr>
      </p:pic>
      <p:pic>
        <p:nvPicPr>
          <p:cNvPr id="17" name="Imagen 16" descr="Hombre sonriendo posando para la cámara con un fondo de pasto&#10;&#10;Descripción generada automáticamente">
            <a:extLst>
              <a:ext uri="{FF2B5EF4-FFF2-40B4-BE49-F238E27FC236}">
                <a16:creationId xmlns:a16="http://schemas.microsoft.com/office/drawing/2014/main" id="{3D655108-2BFC-E562-E553-B38A379323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5" y="4306020"/>
            <a:ext cx="648137" cy="648137"/>
          </a:xfrm>
          <a:prstGeom prst="rect">
            <a:avLst/>
          </a:prstGeom>
        </p:spPr>
      </p:pic>
      <p:pic>
        <p:nvPicPr>
          <p:cNvPr id="20" name="Imagen 19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F3B5E6B9-65DF-FD02-77BC-DDC4F3A3990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"/>
          <a:stretch/>
        </p:blipFill>
        <p:spPr>
          <a:xfrm>
            <a:off x="9753579" y="4247816"/>
            <a:ext cx="935284" cy="1310946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56C2779E-5993-76C5-1FE7-BEA97FC528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255" y="4956053"/>
            <a:ext cx="691062" cy="691062"/>
          </a:xfrm>
          <a:prstGeom prst="rect">
            <a:avLst/>
          </a:prstGeom>
        </p:spPr>
      </p:pic>
      <p:pic>
        <p:nvPicPr>
          <p:cNvPr id="24" name="Imagen 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6DC5ACD-18A2-1C94-67A9-DE6A2681F0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64" y="2766366"/>
            <a:ext cx="935284" cy="1310945"/>
          </a:xfrm>
          <a:prstGeom prst="rect">
            <a:avLst/>
          </a:prstGeom>
        </p:spPr>
      </p:pic>
      <p:pic>
        <p:nvPicPr>
          <p:cNvPr id="26" name="Imagen 25" descr="Hombre parado en un cuerpo de agua junto a una cerca de madera&#10;&#10;Descripción generada automáticamente con confianza media">
            <a:extLst>
              <a:ext uri="{FF2B5EF4-FFF2-40B4-BE49-F238E27FC236}">
                <a16:creationId xmlns:a16="http://schemas.microsoft.com/office/drawing/2014/main" id="{D5F1250C-E2D0-645F-4B6D-0CE6B5063AA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4" t="13736" r="40947" b="55760"/>
          <a:stretch/>
        </p:blipFill>
        <p:spPr>
          <a:xfrm>
            <a:off x="10937499" y="2862580"/>
            <a:ext cx="738210" cy="685743"/>
          </a:xfrm>
          <a:prstGeom prst="rect">
            <a:avLst/>
          </a:prstGeom>
        </p:spPr>
      </p:pic>
      <p:pic>
        <p:nvPicPr>
          <p:cNvPr id="28" name="Imagen 27" descr="Una imagen editad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8916F72-1422-1778-7415-7D16ECBAC28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3" t="17913" r="22727" b="20921"/>
          <a:stretch/>
        </p:blipFill>
        <p:spPr>
          <a:xfrm>
            <a:off x="8914150" y="4390110"/>
            <a:ext cx="624015" cy="685743"/>
          </a:xfrm>
          <a:prstGeom prst="rect">
            <a:avLst/>
          </a:prstGeom>
        </p:spPr>
      </p:pic>
      <p:pic>
        <p:nvPicPr>
          <p:cNvPr id="30" name="Imagen 29" descr="Texto&#10;&#10;Descripción generada automáticamente con confianza media">
            <a:extLst>
              <a:ext uri="{FF2B5EF4-FFF2-40B4-BE49-F238E27FC236}">
                <a16:creationId xmlns:a16="http://schemas.microsoft.com/office/drawing/2014/main" id="{2F961FAC-11F0-C89A-72FB-5049CF8F19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890" y="2729188"/>
            <a:ext cx="973577" cy="1376698"/>
          </a:xfrm>
          <a:prstGeom prst="rect">
            <a:avLst/>
          </a:prstGeom>
        </p:spPr>
      </p:pic>
      <p:pic>
        <p:nvPicPr>
          <p:cNvPr id="32" name="Imagen 31" descr="Un hombre con traje y corbata sonriendo en una biblioteca&#10;&#10;Descripción generada automáticamente">
            <a:extLst>
              <a:ext uri="{FF2B5EF4-FFF2-40B4-BE49-F238E27FC236}">
                <a16:creationId xmlns:a16="http://schemas.microsoft.com/office/drawing/2014/main" id="{49BAEFF9-FAAC-CEE8-5AFB-B0825E9CD9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409" y="2898167"/>
            <a:ext cx="714130" cy="714130"/>
          </a:xfrm>
          <a:prstGeom prst="rect">
            <a:avLst/>
          </a:prstGeom>
        </p:spPr>
      </p:pic>
      <p:pic>
        <p:nvPicPr>
          <p:cNvPr id="34" name="Imagen 33" descr="Un hombre con lentes&#10;&#10;Descripción generada automáticamente">
            <a:extLst>
              <a:ext uri="{FF2B5EF4-FFF2-40B4-BE49-F238E27FC236}">
                <a16:creationId xmlns:a16="http://schemas.microsoft.com/office/drawing/2014/main" id="{9A93C178-696F-93A6-B42A-D8E552B7CB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86" y="1514704"/>
            <a:ext cx="476250" cy="476250"/>
          </a:xfrm>
          <a:prstGeom prst="rect">
            <a:avLst/>
          </a:prstGeom>
        </p:spPr>
      </p:pic>
      <p:pic>
        <p:nvPicPr>
          <p:cNvPr id="36" name="Imagen 35" descr="Texto&#10;&#10;Descripción generada automáticamente">
            <a:extLst>
              <a:ext uri="{FF2B5EF4-FFF2-40B4-BE49-F238E27FC236}">
                <a16:creationId xmlns:a16="http://schemas.microsoft.com/office/drawing/2014/main" id="{B421FC8C-472D-CA9C-C6CC-2DF448DEAF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62" y="1210885"/>
            <a:ext cx="1019623" cy="1345857"/>
          </a:xfrm>
          <a:prstGeom prst="rect">
            <a:avLst/>
          </a:prstGeom>
        </p:spPr>
      </p:pic>
      <p:pic>
        <p:nvPicPr>
          <p:cNvPr id="38" name="Imagen 37" descr="Una persona con traje y camisa blanca&#10;&#10;Descripción generada automáticamente">
            <a:extLst>
              <a:ext uri="{FF2B5EF4-FFF2-40B4-BE49-F238E27FC236}">
                <a16:creationId xmlns:a16="http://schemas.microsoft.com/office/drawing/2014/main" id="{D91D16C7-3D98-24A0-FBAA-97F2E9EFDF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47" y="1511175"/>
            <a:ext cx="476250" cy="476250"/>
          </a:xfrm>
          <a:prstGeom prst="rect">
            <a:avLst/>
          </a:prstGeom>
        </p:spPr>
      </p:pic>
      <p:pic>
        <p:nvPicPr>
          <p:cNvPr id="40" name="Imagen 39" descr="Logotipo&#10;&#10;Descripción generada automáticamente">
            <a:extLst>
              <a:ext uri="{FF2B5EF4-FFF2-40B4-BE49-F238E27FC236}">
                <a16:creationId xmlns:a16="http://schemas.microsoft.com/office/drawing/2014/main" id="{890A7E31-44EF-1E41-65E9-98F88EF31A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37" y="2179028"/>
            <a:ext cx="1153708" cy="281339"/>
          </a:xfrm>
          <a:prstGeom prst="rect">
            <a:avLst/>
          </a:prstGeom>
        </p:spPr>
      </p:pic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EE0EF4FB-4D7D-5C8C-3FCF-3A0D9F85F1A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71" y="4177049"/>
            <a:ext cx="569259" cy="569259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447475A1-82CE-3B4E-8EFD-82663756A1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95" y="3783985"/>
            <a:ext cx="233644" cy="233644"/>
          </a:xfrm>
          <a:prstGeom prst="rect">
            <a:avLst/>
          </a:prstGeom>
        </p:spPr>
      </p:pic>
      <p:pic>
        <p:nvPicPr>
          <p:cNvPr id="46" name="Imagen 4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4DD1ECB2-5308-52B4-AADC-D4CD1FC90D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71" y="5236515"/>
            <a:ext cx="601193" cy="196077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4EA4AA06-0B27-3F2E-A4FE-A61D2D8AF14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64466" y="5149704"/>
            <a:ext cx="1932846" cy="520795"/>
          </a:xfrm>
          <a:prstGeom prst="rect">
            <a:avLst/>
          </a:prstGeom>
        </p:spPr>
      </p:pic>
      <p:pic>
        <p:nvPicPr>
          <p:cNvPr id="49" name="Imagen 6">
            <a:extLst>
              <a:ext uri="{FF2B5EF4-FFF2-40B4-BE49-F238E27FC236}">
                <a16:creationId xmlns:a16="http://schemas.microsoft.com/office/drawing/2014/main" id="{7FD8ABE7-D863-48EB-816F-86287D15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r:link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63" y="2310180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n 6">
            <a:extLst>
              <a:ext uri="{FF2B5EF4-FFF2-40B4-BE49-F238E27FC236}">
                <a16:creationId xmlns:a16="http://schemas.microsoft.com/office/drawing/2014/main" id="{688A4292-2F53-A507-6F0F-81581773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r:link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620" y="2022357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6">
            <a:extLst>
              <a:ext uri="{FF2B5EF4-FFF2-40B4-BE49-F238E27FC236}">
                <a16:creationId xmlns:a16="http://schemas.microsoft.com/office/drawing/2014/main" id="{0D35A5D3-B20B-9FA6-2B04-31C2BF0D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r:link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288" y="3594037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n 6">
            <a:extLst>
              <a:ext uri="{FF2B5EF4-FFF2-40B4-BE49-F238E27FC236}">
                <a16:creationId xmlns:a16="http://schemas.microsoft.com/office/drawing/2014/main" id="{E05C8F0B-B76F-700F-4F90-DEB7970D8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r:link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982" y="3644638"/>
            <a:ext cx="469616" cy="2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80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5500C1-945C-4CDA-0831-C9B6AB5EA547}"/>
              </a:ext>
            </a:extLst>
          </p:cNvPr>
          <p:cNvSpPr>
            <a:spLocks noGrp="1"/>
          </p:cNvSpPr>
          <p:nvPr/>
        </p:nvSpPr>
        <p:spPr>
          <a:xfrm>
            <a:off x="283743" y="1473750"/>
            <a:ext cx="11624514" cy="4931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/>
              <a:t>Quédate al divertido Quiz  </a:t>
            </a:r>
          </a:p>
          <a:p>
            <a:pPr marL="0" indent="0">
              <a:buNone/>
            </a:pPr>
            <a:r>
              <a:rPr lang="en-US" dirty="0"/>
              <a:t>para participar en el </a:t>
            </a:r>
          </a:p>
          <a:p>
            <a:pPr marL="0" indent="0">
              <a:buNone/>
            </a:pPr>
            <a:r>
              <a:rPr lang="en-US" dirty="0"/>
              <a:t>Sorteo </a:t>
            </a:r>
          </a:p>
          <a:p>
            <a:pPr marL="0" indent="0">
              <a:buNone/>
            </a:pPr>
            <a:r>
              <a:rPr lang="en-US" dirty="0"/>
              <a:t>(sólo entre asistentes)</a:t>
            </a:r>
          </a:p>
          <a:p>
            <a:pPr marL="0" indent="0" fontAlgn="base">
              <a:buNone/>
            </a:pPr>
            <a:endParaRPr lang="en-US" b="1" dirty="0"/>
          </a:p>
          <a:p>
            <a:pPr marL="0" indent="0" fontAlgn="base">
              <a:buNone/>
            </a:pPr>
            <a:r>
              <a:rPr lang="en-US" b="1" dirty="0"/>
              <a:t>Y más …!​</a:t>
            </a:r>
            <a:endParaRPr lang="en-US" b="1" dirty="0">
              <a:cs typeface="Segoe UI Semiligh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9FF644C-E9B0-AD97-8431-1FFF8E8C7EE9}"/>
              </a:ext>
            </a:extLst>
          </p:cNvPr>
          <p:cNvSpPr txBox="1">
            <a:spLocks/>
          </p:cNvSpPr>
          <p:nvPr/>
        </p:nvSpPr>
        <p:spPr>
          <a:xfrm>
            <a:off x="124691" y="96281"/>
            <a:ext cx="11942618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200" b="1" dirty="0">
                <a:ea typeface="+mj-lt"/>
                <a:cs typeface="+mj-lt"/>
              </a:rPr>
              <a:t>Gracias a los Sponsors y Colaboradores</a:t>
            </a:r>
            <a:br>
              <a:rPr lang="en-US" sz="3200" b="1" dirty="0">
                <a:ea typeface="+mj-lt"/>
                <a:cs typeface="+mj-lt"/>
              </a:rPr>
            </a:br>
            <a:r>
              <a:rPr lang="en-US" sz="3200" b="1" dirty="0">
                <a:ea typeface="+mj-lt"/>
                <a:cs typeface="+mj-lt"/>
              </a:rPr>
              <a:t>Quiz Final + Regalos + Networking (18:15h)</a:t>
            </a:r>
            <a:endParaRPr lang="en-US" sz="3200" dirty="0">
              <a:ea typeface="Segoe UI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432190-86EF-5001-38C0-2D6F43CA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96" y="1225688"/>
            <a:ext cx="1034487" cy="1310945"/>
          </a:xfrm>
          <a:prstGeom prst="rect">
            <a:avLst/>
          </a:prstGeom>
        </p:spPr>
      </p:pic>
      <p:pic>
        <p:nvPicPr>
          <p:cNvPr id="34" name="Imagen 33" descr="Un hombre con lentes&#10;&#10;Descripción generada automáticamente">
            <a:extLst>
              <a:ext uri="{FF2B5EF4-FFF2-40B4-BE49-F238E27FC236}">
                <a16:creationId xmlns:a16="http://schemas.microsoft.com/office/drawing/2014/main" id="{CB5F7F3F-2870-4D7C-BDDA-25BA82253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035" y="1514704"/>
            <a:ext cx="476250" cy="476250"/>
          </a:xfrm>
          <a:prstGeom prst="rect">
            <a:avLst/>
          </a:prstGeom>
        </p:spPr>
      </p:pic>
      <p:pic>
        <p:nvPicPr>
          <p:cNvPr id="36" name="Imagen 35" descr="Texto&#10;&#10;Descripción generada automáticamente">
            <a:extLst>
              <a:ext uri="{FF2B5EF4-FFF2-40B4-BE49-F238E27FC236}">
                <a16:creationId xmlns:a16="http://schemas.microsoft.com/office/drawing/2014/main" id="{9A8389D6-74FC-C058-8DAA-F04E79D55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011" y="1210885"/>
            <a:ext cx="1019623" cy="1345857"/>
          </a:xfrm>
          <a:prstGeom prst="rect">
            <a:avLst/>
          </a:prstGeom>
        </p:spPr>
      </p:pic>
      <p:pic>
        <p:nvPicPr>
          <p:cNvPr id="38" name="Imagen 37" descr="Una persona con traje y camisa blanca&#10;&#10;Descripción generada automáticamente">
            <a:extLst>
              <a:ext uri="{FF2B5EF4-FFF2-40B4-BE49-F238E27FC236}">
                <a16:creationId xmlns:a16="http://schemas.microsoft.com/office/drawing/2014/main" id="{E67DBEEB-A58F-7451-1278-E9D5175CA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96" y="1511175"/>
            <a:ext cx="476250" cy="476250"/>
          </a:xfrm>
          <a:prstGeom prst="rect">
            <a:avLst/>
          </a:prstGeom>
        </p:spPr>
      </p:pic>
      <p:pic>
        <p:nvPicPr>
          <p:cNvPr id="40" name="Imagen 39" descr="Logotipo&#10;&#10;Descripción generada automáticamente">
            <a:extLst>
              <a:ext uri="{FF2B5EF4-FFF2-40B4-BE49-F238E27FC236}">
                <a16:creationId xmlns:a16="http://schemas.microsoft.com/office/drawing/2014/main" id="{56C13615-D61F-F8C8-D130-ACDD029AA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86" y="2179028"/>
            <a:ext cx="1153708" cy="281339"/>
          </a:xfrm>
          <a:prstGeom prst="rect">
            <a:avLst/>
          </a:prstGeom>
        </p:spPr>
      </p:pic>
      <p:pic>
        <p:nvPicPr>
          <p:cNvPr id="50" name="Imagen 6">
            <a:extLst>
              <a:ext uri="{FF2B5EF4-FFF2-40B4-BE49-F238E27FC236}">
                <a16:creationId xmlns:a16="http://schemas.microsoft.com/office/drawing/2014/main" id="{F47CB1EB-8FE6-7C4D-08A1-0839F51D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69" y="2022357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3B256A-D682-1D10-4DB4-6AC058DD13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8576" y="4590699"/>
            <a:ext cx="1029630" cy="899532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8EB0891-95E5-C1F5-F704-668B7D4342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64" y="2766366"/>
            <a:ext cx="935284" cy="1310945"/>
          </a:xfrm>
          <a:prstGeom prst="rect">
            <a:avLst/>
          </a:prstGeom>
        </p:spPr>
      </p:pic>
      <p:pic>
        <p:nvPicPr>
          <p:cNvPr id="8" name="Imagen 7" descr="Hombre parado en un cuerpo de agua junto a una cerca de madera&#10;&#10;Descripción generada automáticamente con confianza media">
            <a:extLst>
              <a:ext uri="{FF2B5EF4-FFF2-40B4-BE49-F238E27FC236}">
                <a16:creationId xmlns:a16="http://schemas.microsoft.com/office/drawing/2014/main" id="{D8D19C4C-AA83-1CAD-992D-29E9B0F1564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4" t="13736" r="40947" b="55760"/>
          <a:stretch/>
        </p:blipFill>
        <p:spPr>
          <a:xfrm>
            <a:off x="10937499" y="2862580"/>
            <a:ext cx="738210" cy="685743"/>
          </a:xfrm>
          <a:prstGeom prst="rect">
            <a:avLst/>
          </a:prstGeom>
        </p:spPr>
      </p:pic>
      <p:pic>
        <p:nvPicPr>
          <p:cNvPr id="10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86D9511-3555-D688-6235-5FE975FF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288" y="3594037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4180B66-9C13-CDE6-B1C4-6DBE6B778A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3391" y="2808481"/>
            <a:ext cx="1727510" cy="1213160"/>
          </a:xfrm>
          <a:prstGeom prst="rect">
            <a:avLst/>
          </a:prstGeom>
        </p:spPr>
      </p:pic>
      <p:pic>
        <p:nvPicPr>
          <p:cNvPr id="12" name="Imagen 11" descr="Imagen que contiene computer, traje, computadora, viendo&#10;&#10;Descripción generada automáticamente">
            <a:extLst>
              <a:ext uri="{FF2B5EF4-FFF2-40B4-BE49-F238E27FC236}">
                <a16:creationId xmlns:a16="http://schemas.microsoft.com/office/drawing/2014/main" id="{72F20F06-E876-825D-4FAB-C7859CC23B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4760" y="4267798"/>
            <a:ext cx="1009187" cy="1354641"/>
          </a:xfrm>
          <a:prstGeom prst="rect">
            <a:avLst/>
          </a:prstGeom>
        </p:spPr>
      </p:pic>
      <p:pic>
        <p:nvPicPr>
          <p:cNvPr id="1026" name="Picture 2" descr="Expert Data Modeling with Power BI, Second Edition: Enrich...">
            <a:extLst>
              <a:ext uri="{FF2B5EF4-FFF2-40B4-BE49-F238E27FC236}">
                <a16:creationId xmlns:a16="http://schemas.microsoft.com/office/drawing/2014/main" id="{17C0026B-3F32-F72E-EB64-3D704558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456" y="4325373"/>
            <a:ext cx="1159707" cy="14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1410F-F0ED-D66E-4261-A55B568A0F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0302" y="1237025"/>
            <a:ext cx="991396" cy="1294502"/>
          </a:xfrm>
          <a:prstGeom prst="rect">
            <a:avLst/>
          </a:prstGeom>
        </p:spPr>
      </p:pic>
      <p:pic>
        <p:nvPicPr>
          <p:cNvPr id="5" name="Picture 4" descr="Curso de Power BI - Anaya Multimedia">
            <a:extLst>
              <a:ext uri="{FF2B5EF4-FFF2-40B4-BE49-F238E27FC236}">
                <a16:creationId xmlns:a16="http://schemas.microsoft.com/office/drawing/2014/main" id="{9F6A60DC-3685-E2CB-3993-003B3F2F54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29003" y="1220582"/>
            <a:ext cx="1018740" cy="1310945"/>
          </a:xfrm>
          <a:prstGeom prst="rect">
            <a:avLst/>
          </a:prstGeom>
        </p:spPr>
      </p:pic>
      <p:pic>
        <p:nvPicPr>
          <p:cNvPr id="7" name="Imagen 4" descr="Una persona con una camisa a rayas&#10;&#10;Descripción generada automáticamente con confianza media">
            <a:extLst>
              <a:ext uri="{FF2B5EF4-FFF2-40B4-BE49-F238E27FC236}">
                <a16:creationId xmlns:a16="http://schemas.microsoft.com/office/drawing/2014/main" id="{84A1C166-B18F-0168-DD33-081B39996C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79" y="1352838"/>
            <a:ext cx="533124" cy="689372"/>
          </a:xfrm>
          <a:prstGeom prst="rect">
            <a:avLst/>
          </a:prstGeom>
        </p:spPr>
      </p:pic>
      <p:pic>
        <p:nvPicPr>
          <p:cNvPr id="9" name="Imagen 5" descr="Logotipo&#10;&#10;Descripción generada automáticamente">
            <a:extLst>
              <a:ext uri="{FF2B5EF4-FFF2-40B4-BE49-F238E27FC236}">
                <a16:creationId xmlns:a16="http://schemas.microsoft.com/office/drawing/2014/main" id="{A0E61069-30A9-3EAF-37BD-E94C4697E6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98" y="2042210"/>
            <a:ext cx="1034487" cy="364729"/>
          </a:xfrm>
          <a:prstGeom prst="rect">
            <a:avLst/>
          </a:prstGeom>
        </p:spPr>
      </p:pic>
      <p:pic>
        <p:nvPicPr>
          <p:cNvPr id="13" name="Imagen 6">
            <a:extLst>
              <a:ext uri="{FF2B5EF4-FFF2-40B4-BE49-F238E27FC236}">
                <a16:creationId xmlns:a16="http://schemas.microsoft.com/office/drawing/2014/main" id="{36F8C9E3-B28D-313E-9BFB-F34BAA0D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22" y="2305075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A0D9076-8F00-DCDC-F200-6067A46A066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71317" y="2710712"/>
            <a:ext cx="1286674" cy="1675221"/>
          </a:xfrm>
          <a:prstGeom prst="rect">
            <a:avLst/>
          </a:prstGeom>
        </p:spPr>
      </p:pic>
      <p:pic>
        <p:nvPicPr>
          <p:cNvPr id="16" name="Imagen 1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C6A7E44-6B38-4325-FC0E-B2D41C07BB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6051" y="2716066"/>
            <a:ext cx="1139640" cy="1551732"/>
          </a:xfrm>
          <a:prstGeom prst="rect">
            <a:avLst/>
          </a:prstGeom>
        </p:spPr>
      </p:pic>
      <p:pic>
        <p:nvPicPr>
          <p:cNvPr id="17" name="Picture 16" descr="A book cover with a diagram&#10;&#10;Description automatically generated">
            <a:extLst>
              <a:ext uri="{FF2B5EF4-FFF2-40B4-BE49-F238E27FC236}">
                <a16:creationId xmlns:a16="http://schemas.microsoft.com/office/drawing/2014/main" id="{F6BDF682-7E28-C5E0-D156-22617528A7C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23547" y="4471900"/>
            <a:ext cx="1135080" cy="1455231"/>
          </a:xfrm>
          <a:prstGeom prst="rect">
            <a:avLst/>
          </a:prstGeom>
        </p:spPr>
      </p:pic>
      <p:pic>
        <p:nvPicPr>
          <p:cNvPr id="18" name="Imagen 27" descr="Una imagen editad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965F6EA-D918-DD9D-0BDC-9DF66095995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3" t="17913" r="22727" b="20921"/>
          <a:stretch/>
        </p:blipFill>
        <p:spPr>
          <a:xfrm>
            <a:off x="5806785" y="4541044"/>
            <a:ext cx="897038" cy="985774"/>
          </a:xfrm>
          <a:prstGeom prst="rect">
            <a:avLst/>
          </a:prstGeom>
        </p:spPr>
      </p:pic>
      <p:pic>
        <p:nvPicPr>
          <p:cNvPr id="20" name="Imagen 4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3FEB14B3-60FC-4329-DE3D-E0A50055A0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88" y="5583534"/>
            <a:ext cx="864231" cy="281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C39766-F74B-7CCA-7FAD-51B38C5A080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40011" y="3197387"/>
            <a:ext cx="1286674" cy="5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5A5277-4803-7364-DF54-5AF63436861B}"/>
              </a:ext>
            </a:extLst>
          </p:cNvPr>
          <p:cNvSpPr/>
          <p:nvPr/>
        </p:nvSpPr>
        <p:spPr>
          <a:xfrm>
            <a:off x="722765" y="4563836"/>
            <a:ext cx="4168239" cy="467670"/>
          </a:xfrm>
          <a:prstGeom prst="roundRect">
            <a:avLst/>
          </a:prstGeom>
          <a:solidFill>
            <a:srgbClr val="FFCA08"/>
          </a:solidFill>
          <a:ln>
            <a:solidFill>
              <a:srgbClr val="FCC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30D47-671E-4EB5-CAA2-AF063F85FF01}"/>
              </a:ext>
            </a:extLst>
          </p:cNvPr>
          <p:cNvSpPr txBox="1"/>
          <p:nvPr/>
        </p:nvSpPr>
        <p:spPr>
          <a:xfrm>
            <a:off x="627055" y="2048329"/>
            <a:ext cx="5083307" cy="207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Alicante 17 Junio ‘23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Mallorca 23 Sept ‘23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Málaga 3 Feb ’24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3AA7A83-5D17-7A45-3301-F2B615C86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303"/>
          <a:stretch/>
        </p:blipFill>
        <p:spPr>
          <a:xfrm>
            <a:off x="4754881" y="0"/>
            <a:ext cx="7437120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C6FC5-39BE-169D-94F8-6FCAEBA29BA8}"/>
              </a:ext>
            </a:extLst>
          </p:cNvPr>
          <p:cNvSpPr/>
          <p:nvPr/>
        </p:nvSpPr>
        <p:spPr>
          <a:xfrm>
            <a:off x="312319" y="1517217"/>
            <a:ext cx="3866321" cy="170195"/>
          </a:xfrm>
          <a:prstGeom prst="rect">
            <a:avLst/>
          </a:prstGeom>
          <a:solidFill>
            <a:srgbClr val="FFC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2ED807E-B03D-015B-AC27-95D566B752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70" y="3756990"/>
            <a:ext cx="589417" cy="589417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4B17E3-B145-9ACA-306D-48D7295EADC0}"/>
              </a:ext>
            </a:extLst>
          </p:cNvPr>
          <p:cNvCxnSpPr>
            <a:cxnSpLocks/>
          </p:cNvCxnSpPr>
          <p:nvPr/>
        </p:nvCxnSpPr>
        <p:spPr>
          <a:xfrm>
            <a:off x="481192" y="2323131"/>
            <a:ext cx="18222" cy="2806373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D5C64C6C-05CA-2DAE-925F-C632CAF6238A}"/>
              </a:ext>
            </a:extLst>
          </p:cNvPr>
          <p:cNvSpPr/>
          <p:nvPr/>
        </p:nvSpPr>
        <p:spPr>
          <a:xfrm>
            <a:off x="358272" y="2205562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7C51E9-53A8-8A7F-B77F-E75F09B93DDC}"/>
              </a:ext>
            </a:extLst>
          </p:cNvPr>
          <p:cNvSpPr/>
          <p:nvPr/>
        </p:nvSpPr>
        <p:spPr>
          <a:xfrm>
            <a:off x="358272" y="2912412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87839-B5F2-0D8D-9BBD-00BCC051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626" y="5935263"/>
            <a:ext cx="5996545" cy="9312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</a:t>
            </a:r>
            <a:b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Santiago</a:t>
            </a: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46250CD0-5A0E-5F5C-A26D-489B9B86EBD7}"/>
              </a:ext>
            </a:extLst>
          </p:cNvPr>
          <p:cNvSpPr/>
          <p:nvPr/>
        </p:nvSpPr>
        <p:spPr>
          <a:xfrm>
            <a:off x="374178" y="3495691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1B3A519-E3B0-A456-49F5-2FD7E08F3E06}"/>
              </a:ext>
            </a:extLst>
          </p:cNvPr>
          <p:cNvSpPr txBox="1"/>
          <p:nvPr/>
        </p:nvSpPr>
        <p:spPr>
          <a:xfrm>
            <a:off x="0" y="17907"/>
            <a:ext cx="5663073" cy="138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C155-F848-8469-527C-42A1A843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73" y="807489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D064408-4762-C302-1943-F6092DA2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921" y="6114700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CB9B1-6092-764C-2971-2D159ED6F9D8}"/>
              </a:ext>
            </a:extLst>
          </p:cNvPr>
          <p:cNvCxnSpPr>
            <a:cxnSpLocks/>
          </p:cNvCxnSpPr>
          <p:nvPr/>
        </p:nvCxnSpPr>
        <p:spPr>
          <a:xfrm>
            <a:off x="507934" y="4736255"/>
            <a:ext cx="0" cy="2005253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3AF62098-995A-47BB-2C2E-D8F28350863A}"/>
              </a:ext>
            </a:extLst>
          </p:cNvPr>
          <p:cNvSpPr/>
          <p:nvPr/>
        </p:nvSpPr>
        <p:spPr>
          <a:xfrm>
            <a:off x="383231" y="6096594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AF55CA8-AE42-8FD9-2E66-CE5E215EC25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40" y="2994242"/>
            <a:ext cx="589417" cy="5894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5D1766-F38C-A373-92C2-962B8305E497}"/>
              </a:ext>
            </a:extLst>
          </p:cNvPr>
          <p:cNvGrpSpPr/>
          <p:nvPr/>
        </p:nvGrpSpPr>
        <p:grpSpPr>
          <a:xfrm>
            <a:off x="10625839" y="3585228"/>
            <a:ext cx="878446" cy="878446"/>
            <a:chOff x="2184434" y="4236726"/>
            <a:chExt cx="2352074" cy="23520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A95B78-B494-065C-00BE-23C486720290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42662F1-F861-2C83-61EB-0A0C3879834A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7866F4D-0362-9B69-E4C5-FBE2C8C4A766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22" name="Picture 21" descr="Icon&#10;&#10;Description automatically generated">
                  <a:extLst>
                    <a:ext uri="{FF2B5EF4-FFF2-40B4-BE49-F238E27FC236}">
                      <a16:creationId xmlns:a16="http://schemas.microsoft.com/office/drawing/2014/main" id="{786814CD-2EFF-EA28-1189-3E1C6D6E2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1AFB294-8757-8762-89B6-57018D96C09C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1410D-6461-20D5-39F9-E9CC256C7406}"/>
                </a:ext>
              </a:extLst>
            </p:cNvPr>
            <p:cNvSpPr txBox="1"/>
            <p:nvPr/>
          </p:nvSpPr>
          <p:spPr>
            <a:xfrm>
              <a:off x="2718448" y="5017606"/>
              <a:ext cx="140626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SEPT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5991AE-1948-0075-8764-F24C5CF42EA2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>
                  <a:solidFill>
                    <a:srgbClr val="A6A6A6"/>
                  </a:solidFill>
                  <a:latin typeface="Calibri Light" panose="020F0302020204030204"/>
                </a:rPr>
                <a:t>2</a:t>
              </a:r>
              <a:r>
                <a:rPr lang="en-US" sz="1400">
                  <a:solidFill>
                    <a:srgbClr val="A6A6A6"/>
                  </a:solidFill>
                  <a:latin typeface="Calibri Light" panose="020F0302020204030204"/>
                </a:rPr>
                <a:t>3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5488353-4283-F4B4-B4F3-B5ADBA67D406}"/>
              </a:ext>
            </a:extLst>
          </p:cNvPr>
          <p:cNvSpPr/>
          <p:nvPr/>
        </p:nvSpPr>
        <p:spPr>
          <a:xfrm rot="942595">
            <a:off x="9517354" y="3228609"/>
            <a:ext cx="1196654" cy="1138798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79C14E-DEAB-F480-35BB-9461A0F2191A}"/>
              </a:ext>
            </a:extLst>
          </p:cNvPr>
          <p:cNvSpPr/>
          <p:nvPr/>
        </p:nvSpPr>
        <p:spPr>
          <a:xfrm>
            <a:off x="325442" y="4633866"/>
            <a:ext cx="347597" cy="347597"/>
          </a:xfrm>
          <a:prstGeom prst="ellipse">
            <a:avLst/>
          </a:prstGeom>
          <a:solidFill>
            <a:srgbClr val="FFCA08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26DCB-404F-574D-8562-F76A2D73D122}"/>
              </a:ext>
            </a:extLst>
          </p:cNvPr>
          <p:cNvSpPr txBox="1"/>
          <p:nvPr/>
        </p:nvSpPr>
        <p:spPr>
          <a:xfrm>
            <a:off x="607387" y="3931250"/>
            <a:ext cx="4493239" cy="3491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spcAft>
                <a:spcPts val="1800"/>
              </a:spcAf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Bilbao 15 Junio ’24</a:t>
            </a:r>
          </a:p>
          <a:p>
            <a:pPr marL="114300">
              <a:spcAft>
                <a:spcPts val="180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Santiago 25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Octubre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’24</a:t>
            </a:r>
          </a:p>
          <a:p>
            <a:pPr marL="114300">
              <a:spcAft>
                <a:spcPts val="1800"/>
              </a:spcAft>
              <a:defRPr/>
            </a:pPr>
            <a:r>
              <a:rPr lang="en-US" sz="2600" b="1" i="0" u="none" strike="noStrike" dirty="0">
                <a:solidFill>
                  <a:srgbClr val="BFBFBF"/>
                </a:solidFill>
                <a:effectLst/>
                <a:latin typeface="Segoe UI" panose="020B0502040204020203" pitchFamily="34" charset="0"/>
              </a:rPr>
              <a:t>ANUNCIO HOY </a:t>
            </a:r>
            <a:r>
              <a:rPr lang="en-US" sz="2800" b="1" dirty="0">
                <a:solidFill>
                  <a:prstClr val="white">
                    <a:lumMod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Marzo’25</a:t>
            </a:r>
          </a:p>
          <a:p>
            <a:pPr marL="114300">
              <a:spcAft>
                <a:spcPts val="1800"/>
              </a:spcAft>
              <a:defRPr/>
            </a:pPr>
            <a:r>
              <a:rPr lang="en-US" sz="2800" b="1" dirty="0">
                <a:solidFill>
                  <a:prstClr val="white">
                    <a:lumMod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 – Junio’25</a:t>
            </a:r>
            <a:endParaRPr lang="en-US" sz="2800" b="1" dirty="0">
              <a:solidFill>
                <a:srgbClr val="65B1F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2F02528-2EEA-E024-D845-03733E31EA24}"/>
              </a:ext>
            </a:extLst>
          </p:cNvPr>
          <p:cNvSpPr/>
          <p:nvPr/>
        </p:nvSpPr>
        <p:spPr>
          <a:xfrm rot="10964471">
            <a:off x="7659232" y="3332905"/>
            <a:ext cx="3191695" cy="1833947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B48C22E0-19B6-BF7F-78A7-978D387333DE}"/>
              </a:ext>
            </a:extLst>
          </p:cNvPr>
          <p:cNvSpPr/>
          <p:nvPr/>
        </p:nvSpPr>
        <p:spPr>
          <a:xfrm>
            <a:off x="381500" y="5382474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5ED03FB5-76CA-9C95-FBF3-E4E177F9E17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16" y="777891"/>
            <a:ext cx="589417" cy="589417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199D452-2E5C-D40E-DBF4-DD386D7DFD33}"/>
              </a:ext>
            </a:extLst>
          </p:cNvPr>
          <p:cNvSpPr/>
          <p:nvPr/>
        </p:nvSpPr>
        <p:spPr>
          <a:xfrm rot="7884517">
            <a:off x="6148837" y="2184884"/>
            <a:ext cx="3439162" cy="1993684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657718-6434-762E-1946-B9D68698845C}"/>
              </a:ext>
            </a:extLst>
          </p:cNvPr>
          <p:cNvGrpSpPr/>
          <p:nvPr/>
        </p:nvGrpSpPr>
        <p:grpSpPr>
          <a:xfrm>
            <a:off x="8173579" y="3478227"/>
            <a:ext cx="878446" cy="878446"/>
            <a:chOff x="2184434" y="4236726"/>
            <a:chExt cx="2352074" cy="235207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00A885-CD3F-FC70-8111-8BD0FCB1815D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5F692ED-0AD1-1B2F-175F-EB0C81563D50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1639839-CD03-2741-E43C-C7827B93DD6B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63" name="Picture 62" descr="Icon&#10;&#10;Description automatically generated">
                  <a:extLst>
                    <a:ext uri="{FF2B5EF4-FFF2-40B4-BE49-F238E27FC236}">
                      <a16:creationId xmlns:a16="http://schemas.microsoft.com/office/drawing/2014/main" id="{BBF2C4BB-0A9D-D0AF-AAE0-A2DAE7C22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5D8C367-5AE1-7178-FEA3-2F0D08B15A03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89B716-D455-3497-D908-20EB3CF7BEAE}"/>
                </a:ext>
              </a:extLst>
            </p:cNvPr>
            <p:cNvSpPr txBox="1"/>
            <p:nvPr/>
          </p:nvSpPr>
          <p:spPr>
            <a:xfrm>
              <a:off x="2718448" y="5017606"/>
              <a:ext cx="124127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245A7-2114-851E-B771-626291B5736D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17</a:t>
              </a:r>
            </a:p>
          </p:txBody>
        </p:sp>
      </p:grp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A4714BCF-C9FC-CDE1-FA5B-1FB11DFE160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48" y="4603360"/>
            <a:ext cx="589417" cy="58941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4BA33E0-DE45-E27E-C482-ED7E514D0DFC}"/>
              </a:ext>
            </a:extLst>
          </p:cNvPr>
          <p:cNvGrpSpPr/>
          <p:nvPr/>
        </p:nvGrpSpPr>
        <p:grpSpPr>
          <a:xfrm>
            <a:off x="6484056" y="4752420"/>
            <a:ext cx="878446" cy="878446"/>
            <a:chOff x="2184434" y="4236726"/>
            <a:chExt cx="2352074" cy="235207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55159D-B5AC-72B5-9941-D3041BD1F5C6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15B85C8-EE78-F343-34C7-27467E59F636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2E455FA-D022-179E-1AD2-F3559F741099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55" name="Picture 54" descr="Icon&#10;&#10;Description automatically generated">
                  <a:extLst>
                    <a:ext uri="{FF2B5EF4-FFF2-40B4-BE49-F238E27FC236}">
                      <a16:creationId xmlns:a16="http://schemas.microsoft.com/office/drawing/2014/main" id="{E7DE1449-5C85-C950-7148-B40E3C21B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450B6ED2-0730-535C-1ABF-034407EAEB18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CE234A-EB01-24B4-D310-3CE48D4D47A8}"/>
                </a:ext>
              </a:extLst>
            </p:cNvPr>
            <p:cNvSpPr txBox="1"/>
            <p:nvPr/>
          </p:nvSpPr>
          <p:spPr>
            <a:xfrm>
              <a:off x="2718448" y="5017606"/>
              <a:ext cx="1198354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3FA44A-C7C1-FCC1-EA23-1FCCA7AA0270}"/>
                </a:ext>
              </a:extLst>
            </p:cNvPr>
            <p:cNvSpPr txBox="1"/>
            <p:nvPr/>
          </p:nvSpPr>
          <p:spPr>
            <a:xfrm>
              <a:off x="2882228" y="5445726"/>
              <a:ext cx="846402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3</a:t>
              </a:r>
            </a:p>
          </p:txBody>
        </p:sp>
      </p:grpSp>
      <p:sp>
        <p:nvSpPr>
          <p:cNvPr id="31" name="Oval 3">
            <a:extLst>
              <a:ext uri="{FF2B5EF4-FFF2-40B4-BE49-F238E27FC236}">
                <a16:creationId xmlns:a16="http://schemas.microsoft.com/office/drawing/2014/main" id="{8AA9544A-A776-8608-4A64-7AB1589E347E}"/>
              </a:ext>
            </a:extLst>
          </p:cNvPr>
          <p:cNvSpPr/>
          <p:nvPr/>
        </p:nvSpPr>
        <p:spPr>
          <a:xfrm>
            <a:off x="383231" y="4114042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2" name="Group 39">
            <a:extLst>
              <a:ext uri="{FF2B5EF4-FFF2-40B4-BE49-F238E27FC236}">
                <a16:creationId xmlns:a16="http://schemas.microsoft.com/office/drawing/2014/main" id="{8422AFBB-BEB9-061C-3E06-6A8099E6028D}"/>
              </a:ext>
            </a:extLst>
          </p:cNvPr>
          <p:cNvGrpSpPr/>
          <p:nvPr/>
        </p:nvGrpSpPr>
        <p:grpSpPr>
          <a:xfrm>
            <a:off x="5123359" y="1621224"/>
            <a:ext cx="878446" cy="878446"/>
            <a:chOff x="2184434" y="4236726"/>
            <a:chExt cx="2352074" cy="2352074"/>
          </a:xfrm>
        </p:grpSpPr>
        <p:grpSp>
          <p:nvGrpSpPr>
            <p:cNvPr id="33" name="Group 40">
              <a:extLst>
                <a:ext uri="{FF2B5EF4-FFF2-40B4-BE49-F238E27FC236}">
                  <a16:creationId xmlns:a16="http://schemas.microsoft.com/office/drawing/2014/main" id="{209EA649-BC42-A525-31D9-874FF2242278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36" name="Oval 43">
                <a:extLst>
                  <a:ext uri="{FF2B5EF4-FFF2-40B4-BE49-F238E27FC236}">
                    <a16:creationId xmlns:a16="http://schemas.microsoft.com/office/drawing/2014/main" id="{024F989D-644B-E3E4-E926-93F91F3877AF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65B1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7" name="Group 44">
                <a:extLst>
                  <a:ext uri="{FF2B5EF4-FFF2-40B4-BE49-F238E27FC236}">
                    <a16:creationId xmlns:a16="http://schemas.microsoft.com/office/drawing/2014/main" id="{C3749DBF-FC2C-DB1F-6400-5FD9C9DADFC0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65" name="Picture 45" descr="Icon&#10;&#10;Description automatically generated">
                  <a:extLst>
                    <a:ext uri="{FF2B5EF4-FFF2-40B4-BE49-F238E27FC236}">
                      <a16:creationId xmlns:a16="http://schemas.microsoft.com/office/drawing/2014/main" id="{94CAAB8C-B763-F3E6-53F3-1E7292E62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67" name="Rectangle 46">
                  <a:extLst>
                    <a:ext uri="{FF2B5EF4-FFF2-40B4-BE49-F238E27FC236}">
                      <a16:creationId xmlns:a16="http://schemas.microsoft.com/office/drawing/2014/main" id="{794C62E6-F61B-2B4B-389C-DF7ACB33DF3A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4" name="TextBox 41">
              <a:extLst>
                <a:ext uri="{FF2B5EF4-FFF2-40B4-BE49-F238E27FC236}">
                  <a16:creationId xmlns:a16="http://schemas.microsoft.com/office/drawing/2014/main" id="{7D4E694B-FBF4-6A2A-3DE7-E3D500AD60CE}"/>
                </a:ext>
              </a:extLst>
            </p:cNvPr>
            <p:cNvSpPr txBox="1"/>
            <p:nvPr/>
          </p:nvSpPr>
          <p:spPr>
            <a:xfrm>
              <a:off x="2785638" y="5009220"/>
              <a:ext cx="1286601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Calibri Light" panose="020F0302020204030204"/>
                </a:rPr>
                <a:t>OCT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5" name="TextBox 42">
              <a:extLst>
                <a:ext uri="{FF2B5EF4-FFF2-40B4-BE49-F238E27FC236}">
                  <a16:creationId xmlns:a16="http://schemas.microsoft.com/office/drawing/2014/main" id="{429DE8A9-DC43-0D74-3ADE-CCF64F37990D}"/>
                </a:ext>
              </a:extLst>
            </p:cNvPr>
            <p:cNvSpPr txBox="1"/>
            <p:nvPr/>
          </p:nvSpPr>
          <p:spPr>
            <a:xfrm>
              <a:off x="2515024" y="5473947"/>
              <a:ext cx="1618982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dirty="0">
                  <a:solidFill>
                    <a:sysClr val="windowText" lastClr="000000"/>
                  </a:solidFill>
                  <a:latin typeface="Calibri Light" panose="020F0302020204030204"/>
                </a:rPr>
                <a:t>25</a:t>
              </a:r>
              <a:r>
                <a: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-26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56">
            <a:extLst>
              <a:ext uri="{FF2B5EF4-FFF2-40B4-BE49-F238E27FC236}">
                <a16:creationId xmlns:a16="http://schemas.microsoft.com/office/drawing/2014/main" id="{AF1A4371-6700-F631-A440-BD73617AFB30}"/>
              </a:ext>
            </a:extLst>
          </p:cNvPr>
          <p:cNvGrpSpPr/>
          <p:nvPr/>
        </p:nvGrpSpPr>
        <p:grpSpPr>
          <a:xfrm>
            <a:off x="7124075" y="446892"/>
            <a:ext cx="878446" cy="878446"/>
            <a:chOff x="2184434" y="4236726"/>
            <a:chExt cx="2352074" cy="2352074"/>
          </a:xfrm>
        </p:grpSpPr>
        <p:grpSp>
          <p:nvGrpSpPr>
            <p:cNvPr id="69" name="Group 57">
              <a:extLst>
                <a:ext uri="{FF2B5EF4-FFF2-40B4-BE49-F238E27FC236}">
                  <a16:creationId xmlns:a16="http://schemas.microsoft.com/office/drawing/2014/main" id="{C1473E84-D0C8-E2A4-039E-006D85E0B7CE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73" name="Oval 60">
                <a:extLst>
                  <a:ext uri="{FF2B5EF4-FFF2-40B4-BE49-F238E27FC236}">
                    <a16:creationId xmlns:a16="http://schemas.microsoft.com/office/drawing/2014/main" id="{C3325094-EFC7-628A-3ECB-76CE24127DB6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4" name="Group 61">
                <a:extLst>
                  <a:ext uri="{FF2B5EF4-FFF2-40B4-BE49-F238E27FC236}">
                    <a16:creationId xmlns:a16="http://schemas.microsoft.com/office/drawing/2014/main" id="{65411636-0210-4D6B-F535-A439328335D6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75" name="Picture 62" descr="Icon&#10;&#10;Description automatically generated">
                  <a:extLst>
                    <a:ext uri="{FF2B5EF4-FFF2-40B4-BE49-F238E27FC236}">
                      <a16:creationId xmlns:a16="http://schemas.microsoft.com/office/drawing/2014/main" id="{45D38CB8-30DB-8805-0FB9-BEA5AF157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76" name="Rectangle 63">
                  <a:extLst>
                    <a:ext uri="{FF2B5EF4-FFF2-40B4-BE49-F238E27FC236}">
                      <a16:creationId xmlns:a16="http://schemas.microsoft.com/office/drawing/2014/main" id="{BB12435D-6030-F7B6-F8B5-059DD35DDD5B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TextBox 58">
              <a:extLst>
                <a:ext uri="{FF2B5EF4-FFF2-40B4-BE49-F238E27FC236}">
                  <a16:creationId xmlns:a16="http://schemas.microsoft.com/office/drawing/2014/main" id="{D798B182-D0C4-87E4-D4E5-31924314F4B0}"/>
                </a:ext>
              </a:extLst>
            </p:cNvPr>
            <p:cNvSpPr txBox="1"/>
            <p:nvPr/>
          </p:nvSpPr>
          <p:spPr>
            <a:xfrm>
              <a:off x="2718448" y="5017606"/>
              <a:ext cx="124127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71" name="TextBox 59">
              <a:extLst>
                <a:ext uri="{FF2B5EF4-FFF2-40B4-BE49-F238E27FC236}">
                  <a16:creationId xmlns:a16="http://schemas.microsoft.com/office/drawing/2014/main" id="{D7880622-CFC9-340A-ED9E-170167146D11}"/>
                </a:ext>
              </a:extLst>
            </p:cNvPr>
            <p:cNvSpPr txBox="1"/>
            <p:nvPr/>
          </p:nvSpPr>
          <p:spPr>
            <a:xfrm>
              <a:off x="2529638" y="5445726"/>
              <a:ext cx="1971572" cy="824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14-15</a:t>
              </a:r>
            </a:p>
          </p:txBody>
        </p:sp>
      </p:grpSp>
      <p:pic>
        <p:nvPicPr>
          <p:cNvPr id="77" name="Picture 8" descr="Icon&#10;&#10;Description automatically generated">
            <a:extLst>
              <a:ext uri="{FF2B5EF4-FFF2-40B4-BE49-F238E27FC236}">
                <a16:creationId xmlns:a16="http://schemas.microsoft.com/office/drawing/2014/main" id="{DC610F69-8DE6-82BD-86DC-573F15423DB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03" y="767654"/>
            <a:ext cx="589417" cy="589417"/>
          </a:xfrm>
          <a:prstGeom prst="rect">
            <a:avLst/>
          </a:prstGeom>
        </p:spPr>
      </p:pic>
      <p:sp>
        <p:nvSpPr>
          <p:cNvPr id="79" name="Freeform: Shape 52">
            <a:extLst>
              <a:ext uri="{FF2B5EF4-FFF2-40B4-BE49-F238E27FC236}">
                <a16:creationId xmlns:a16="http://schemas.microsoft.com/office/drawing/2014/main" id="{318BAC8D-613E-BAE4-513A-DE82EE4FA4F2}"/>
              </a:ext>
            </a:extLst>
          </p:cNvPr>
          <p:cNvSpPr/>
          <p:nvPr/>
        </p:nvSpPr>
        <p:spPr>
          <a:xfrm rot="11992549">
            <a:off x="6003548" y="699063"/>
            <a:ext cx="2054499" cy="1060757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7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5A5277-4803-7364-DF54-5AF63436861B}"/>
              </a:ext>
            </a:extLst>
          </p:cNvPr>
          <p:cNvSpPr/>
          <p:nvPr/>
        </p:nvSpPr>
        <p:spPr>
          <a:xfrm>
            <a:off x="458143" y="1782796"/>
            <a:ext cx="3755960" cy="467670"/>
          </a:xfrm>
          <a:prstGeom prst="roundRect">
            <a:avLst/>
          </a:prstGeom>
          <a:solidFill>
            <a:srgbClr val="FFCA08"/>
          </a:solidFill>
          <a:ln>
            <a:solidFill>
              <a:srgbClr val="FCC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30D47-671E-4EB5-CAA2-AF063F85FF01}"/>
              </a:ext>
            </a:extLst>
          </p:cNvPr>
          <p:cNvSpPr txBox="1"/>
          <p:nvPr/>
        </p:nvSpPr>
        <p:spPr>
          <a:xfrm>
            <a:off x="627055" y="2048329"/>
            <a:ext cx="5083307" cy="207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Alicante 17 Junio ‘23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Mallorca 23 Sept ‘23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Málaga 3 Feb ’24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3AA7A83-5D17-7A45-3301-F2B615C8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303"/>
          <a:stretch/>
        </p:blipFill>
        <p:spPr>
          <a:xfrm>
            <a:off x="4754881" y="0"/>
            <a:ext cx="7437120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C6FC5-39BE-169D-94F8-6FCAEBA29BA8}"/>
              </a:ext>
            </a:extLst>
          </p:cNvPr>
          <p:cNvSpPr/>
          <p:nvPr/>
        </p:nvSpPr>
        <p:spPr>
          <a:xfrm>
            <a:off x="312319" y="1517217"/>
            <a:ext cx="3866321" cy="170195"/>
          </a:xfrm>
          <a:prstGeom prst="rect">
            <a:avLst/>
          </a:prstGeom>
          <a:solidFill>
            <a:srgbClr val="FFC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2ED807E-B03D-015B-AC27-95D566B752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70" y="3756990"/>
            <a:ext cx="589417" cy="589417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4B17E3-B145-9ACA-306D-48D7295EADC0}"/>
              </a:ext>
            </a:extLst>
          </p:cNvPr>
          <p:cNvCxnSpPr>
            <a:cxnSpLocks/>
          </p:cNvCxnSpPr>
          <p:nvPr/>
        </p:nvCxnSpPr>
        <p:spPr>
          <a:xfrm>
            <a:off x="481192" y="2323131"/>
            <a:ext cx="18222" cy="2806373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D5C64C6C-05CA-2DAE-925F-C632CAF6238A}"/>
              </a:ext>
            </a:extLst>
          </p:cNvPr>
          <p:cNvSpPr/>
          <p:nvPr/>
        </p:nvSpPr>
        <p:spPr>
          <a:xfrm>
            <a:off x="358272" y="2205562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7C51E9-53A8-8A7F-B77F-E75F09B93DDC}"/>
              </a:ext>
            </a:extLst>
          </p:cNvPr>
          <p:cNvSpPr/>
          <p:nvPr/>
        </p:nvSpPr>
        <p:spPr>
          <a:xfrm>
            <a:off x="358272" y="2912412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87839-B5F2-0D8D-9BBD-00BCC051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626" y="5935263"/>
            <a:ext cx="5996545" cy="9312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</a:t>
            </a:r>
            <a:b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Bilbao</a:t>
            </a: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46250CD0-5A0E-5F5C-A26D-489B9B86EBD7}"/>
              </a:ext>
            </a:extLst>
          </p:cNvPr>
          <p:cNvSpPr/>
          <p:nvPr/>
        </p:nvSpPr>
        <p:spPr>
          <a:xfrm>
            <a:off x="374178" y="3495691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1B3A519-E3B0-A456-49F5-2FD7E08F3E06}"/>
              </a:ext>
            </a:extLst>
          </p:cNvPr>
          <p:cNvSpPr txBox="1"/>
          <p:nvPr/>
        </p:nvSpPr>
        <p:spPr>
          <a:xfrm>
            <a:off x="0" y="17907"/>
            <a:ext cx="5663073" cy="138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Days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C155-F848-8469-527C-42A1A843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73" y="807489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D064408-4762-C302-1943-F6092DA2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921" y="6114700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CB9B1-6092-764C-2971-2D159ED6F9D8}"/>
              </a:ext>
            </a:extLst>
          </p:cNvPr>
          <p:cNvCxnSpPr>
            <a:cxnSpLocks/>
          </p:cNvCxnSpPr>
          <p:nvPr/>
        </p:nvCxnSpPr>
        <p:spPr>
          <a:xfrm>
            <a:off x="490303" y="4767699"/>
            <a:ext cx="0" cy="2005253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3AF62098-995A-47BB-2C2E-D8F28350863A}"/>
              </a:ext>
            </a:extLst>
          </p:cNvPr>
          <p:cNvSpPr/>
          <p:nvPr/>
        </p:nvSpPr>
        <p:spPr>
          <a:xfrm>
            <a:off x="374177" y="6530321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AF55CA8-AE42-8FD9-2E66-CE5E215EC25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40" y="2994242"/>
            <a:ext cx="589417" cy="5894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5D1766-F38C-A373-92C2-962B8305E497}"/>
              </a:ext>
            </a:extLst>
          </p:cNvPr>
          <p:cNvGrpSpPr/>
          <p:nvPr/>
        </p:nvGrpSpPr>
        <p:grpSpPr>
          <a:xfrm>
            <a:off x="10625839" y="3585228"/>
            <a:ext cx="878446" cy="878446"/>
            <a:chOff x="2184434" y="4236726"/>
            <a:chExt cx="2352074" cy="23520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A95B78-B494-065C-00BE-23C486720290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42662F1-F861-2C83-61EB-0A0C3879834A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7866F4D-0362-9B69-E4C5-FBE2C8C4A766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22" name="Picture 21" descr="Icon&#10;&#10;Description automatically generated">
                  <a:extLst>
                    <a:ext uri="{FF2B5EF4-FFF2-40B4-BE49-F238E27FC236}">
                      <a16:creationId xmlns:a16="http://schemas.microsoft.com/office/drawing/2014/main" id="{786814CD-2EFF-EA28-1189-3E1C6D6E2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1AFB294-8757-8762-89B6-57018D96C09C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1410D-6461-20D5-39F9-E9CC256C7406}"/>
                </a:ext>
              </a:extLst>
            </p:cNvPr>
            <p:cNvSpPr txBox="1"/>
            <p:nvPr/>
          </p:nvSpPr>
          <p:spPr>
            <a:xfrm>
              <a:off x="2718448" y="5017606"/>
              <a:ext cx="140626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SEPT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5991AE-1948-0075-8764-F24C5CF42EA2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>
                  <a:solidFill>
                    <a:srgbClr val="A6A6A6"/>
                  </a:solidFill>
                  <a:latin typeface="Calibri Light" panose="020F0302020204030204"/>
                </a:rPr>
                <a:t>2</a:t>
              </a:r>
              <a:r>
                <a:rPr lang="en-US" sz="1400">
                  <a:solidFill>
                    <a:srgbClr val="A6A6A6"/>
                  </a:solidFill>
                  <a:latin typeface="Calibri Light" panose="020F0302020204030204"/>
                </a:rPr>
                <a:t>3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5488353-4283-F4B4-B4F3-B5ADBA67D406}"/>
              </a:ext>
            </a:extLst>
          </p:cNvPr>
          <p:cNvSpPr/>
          <p:nvPr/>
        </p:nvSpPr>
        <p:spPr>
          <a:xfrm rot="942595">
            <a:off x="9517354" y="3228609"/>
            <a:ext cx="1196654" cy="1138798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79C14E-DEAB-F480-35BB-9461A0F2191A}"/>
              </a:ext>
            </a:extLst>
          </p:cNvPr>
          <p:cNvSpPr/>
          <p:nvPr/>
        </p:nvSpPr>
        <p:spPr>
          <a:xfrm>
            <a:off x="345398" y="4898068"/>
            <a:ext cx="347597" cy="347597"/>
          </a:xfrm>
          <a:prstGeom prst="ellipse">
            <a:avLst/>
          </a:prstGeom>
          <a:solidFill>
            <a:srgbClr val="FFCA08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26DCB-404F-574D-8562-F76A2D73D122}"/>
              </a:ext>
            </a:extLst>
          </p:cNvPr>
          <p:cNvSpPr txBox="1"/>
          <p:nvPr/>
        </p:nvSpPr>
        <p:spPr>
          <a:xfrm>
            <a:off x="636801" y="4051698"/>
            <a:ext cx="4527340" cy="33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spcAft>
                <a:spcPts val="1800"/>
              </a:spcAf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Bilbao 15 Junio ’24</a:t>
            </a:r>
          </a:p>
          <a:p>
            <a:pPr marL="114300">
              <a:spcAft>
                <a:spcPts val="1800"/>
              </a:spcAft>
              <a:defRPr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Santiago 26 Octubre’24</a:t>
            </a:r>
          </a:p>
          <a:p>
            <a:pPr marL="114300">
              <a:spcAft>
                <a:spcPts val="1800"/>
              </a:spcAft>
              <a:defRPr/>
            </a:pPr>
            <a:r>
              <a:rPr lang="en-US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 Marzo’25</a:t>
            </a:r>
          </a:p>
          <a:p>
            <a:pPr marL="114300">
              <a:spcAft>
                <a:spcPts val="1800"/>
              </a:spcAft>
              <a:defRPr/>
            </a:pPr>
            <a:r>
              <a:rPr lang="en-US" sz="2800" b="1" dirty="0">
                <a:solidFill>
                  <a:prstClr val="white">
                    <a:lumMod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 –Junio’25</a:t>
            </a:r>
            <a:endParaRPr lang="en-US" sz="2800" b="1" dirty="0">
              <a:solidFill>
                <a:srgbClr val="65B1F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2F02528-2EEA-E024-D845-03733E31EA24}"/>
              </a:ext>
            </a:extLst>
          </p:cNvPr>
          <p:cNvSpPr/>
          <p:nvPr/>
        </p:nvSpPr>
        <p:spPr>
          <a:xfrm rot="10964471">
            <a:off x="7659232" y="3332905"/>
            <a:ext cx="3191695" cy="1833947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B48C22E0-19B6-BF7F-78A7-978D387333DE}"/>
              </a:ext>
            </a:extLst>
          </p:cNvPr>
          <p:cNvSpPr/>
          <p:nvPr/>
        </p:nvSpPr>
        <p:spPr>
          <a:xfrm>
            <a:off x="377392" y="5407478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199D452-2E5C-D40E-DBF4-DD386D7DFD33}"/>
              </a:ext>
            </a:extLst>
          </p:cNvPr>
          <p:cNvSpPr/>
          <p:nvPr/>
        </p:nvSpPr>
        <p:spPr>
          <a:xfrm rot="7884517">
            <a:off x="6148837" y="2184884"/>
            <a:ext cx="3439162" cy="1993684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657718-6434-762E-1946-B9D68698845C}"/>
              </a:ext>
            </a:extLst>
          </p:cNvPr>
          <p:cNvGrpSpPr/>
          <p:nvPr/>
        </p:nvGrpSpPr>
        <p:grpSpPr>
          <a:xfrm>
            <a:off x="8173579" y="3478227"/>
            <a:ext cx="878446" cy="878446"/>
            <a:chOff x="2184434" y="4236726"/>
            <a:chExt cx="2352074" cy="235207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00A885-CD3F-FC70-8111-8BD0FCB1815D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5F692ED-0AD1-1B2F-175F-EB0C81563D50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1639839-CD03-2741-E43C-C7827B93DD6B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63" name="Picture 62" descr="Icon&#10;&#10;Description automatically generated">
                  <a:extLst>
                    <a:ext uri="{FF2B5EF4-FFF2-40B4-BE49-F238E27FC236}">
                      <a16:creationId xmlns:a16="http://schemas.microsoft.com/office/drawing/2014/main" id="{BBF2C4BB-0A9D-D0AF-AAE0-A2DAE7C22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5D8C367-5AE1-7178-FEA3-2F0D08B15A03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89B716-D455-3497-D908-20EB3CF7BEAE}"/>
                </a:ext>
              </a:extLst>
            </p:cNvPr>
            <p:cNvSpPr txBox="1"/>
            <p:nvPr/>
          </p:nvSpPr>
          <p:spPr>
            <a:xfrm>
              <a:off x="2718448" y="5017606"/>
              <a:ext cx="124127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245A7-2114-851E-B771-626291B5736D}"/>
                </a:ext>
              </a:extLst>
            </p:cNvPr>
            <p:cNvSpPr txBox="1"/>
            <p:nvPr/>
          </p:nvSpPr>
          <p:spPr>
            <a:xfrm>
              <a:off x="2882228" y="5445726"/>
              <a:ext cx="983749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17</a:t>
              </a:r>
            </a:p>
          </p:txBody>
        </p:sp>
      </p:grp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A4714BCF-C9FC-CDE1-FA5B-1FB11DFE160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48" y="4603360"/>
            <a:ext cx="589417" cy="58941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4BA33E0-DE45-E27E-C482-ED7E514D0DFC}"/>
              </a:ext>
            </a:extLst>
          </p:cNvPr>
          <p:cNvGrpSpPr/>
          <p:nvPr/>
        </p:nvGrpSpPr>
        <p:grpSpPr>
          <a:xfrm>
            <a:off x="6484056" y="4752420"/>
            <a:ext cx="878446" cy="878446"/>
            <a:chOff x="2184434" y="4236726"/>
            <a:chExt cx="2352074" cy="235207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55159D-B5AC-72B5-9941-D3041BD1F5C6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15B85C8-EE78-F343-34C7-27467E59F636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2E455FA-D022-179E-1AD2-F3559F741099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55" name="Picture 54" descr="Icon&#10;&#10;Description automatically generated">
                  <a:extLst>
                    <a:ext uri="{FF2B5EF4-FFF2-40B4-BE49-F238E27FC236}">
                      <a16:creationId xmlns:a16="http://schemas.microsoft.com/office/drawing/2014/main" id="{E7DE1449-5C85-C950-7148-B40E3C21B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450B6ED2-0730-535C-1ABF-034407EAEB18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CE234A-EB01-24B4-D310-3CE48D4D47A8}"/>
                </a:ext>
              </a:extLst>
            </p:cNvPr>
            <p:cNvSpPr txBox="1"/>
            <p:nvPr/>
          </p:nvSpPr>
          <p:spPr>
            <a:xfrm>
              <a:off x="2718448" y="5017606"/>
              <a:ext cx="1198354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3FA44A-C7C1-FCC1-EA23-1FCCA7AA0270}"/>
                </a:ext>
              </a:extLst>
            </p:cNvPr>
            <p:cNvSpPr txBox="1"/>
            <p:nvPr/>
          </p:nvSpPr>
          <p:spPr>
            <a:xfrm>
              <a:off x="2882228" y="5445726"/>
              <a:ext cx="846402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3</a:t>
              </a:r>
            </a:p>
          </p:txBody>
        </p:sp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AAFE0F60-1A9A-D875-2C3D-2EBE0EFCB52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74" y="903544"/>
            <a:ext cx="589417" cy="58941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1F5C80-9178-0982-9D39-0D8C6518EE36}"/>
              </a:ext>
            </a:extLst>
          </p:cNvPr>
          <p:cNvSpPr/>
          <p:nvPr/>
        </p:nvSpPr>
        <p:spPr>
          <a:xfrm rot="13621897">
            <a:off x="6248040" y="389254"/>
            <a:ext cx="1511387" cy="1789645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8D962B-10CF-F116-7C47-A1FF245CCEDB}"/>
              </a:ext>
            </a:extLst>
          </p:cNvPr>
          <p:cNvGrpSpPr/>
          <p:nvPr/>
        </p:nvGrpSpPr>
        <p:grpSpPr>
          <a:xfrm>
            <a:off x="5108497" y="1527345"/>
            <a:ext cx="878446" cy="878446"/>
            <a:chOff x="2184434" y="4236726"/>
            <a:chExt cx="2352074" cy="23520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BD3F5AC-A2C5-A764-9140-95728026B32D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10BC150-B7ED-251F-0D71-0171C76FA466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65B1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4BDD19D-C4F9-98DC-709D-6BB489269754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67" name="Picture 66" descr="Icon&#10;&#10;Description automatically generated">
                  <a:extLst>
                    <a:ext uri="{FF2B5EF4-FFF2-40B4-BE49-F238E27FC236}">
                      <a16:creationId xmlns:a16="http://schemas.microsoft.com/office/drawing/2014/main" id="{84F08D54-6828-4B91-4F5B-3372B8262F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AF2C653-2EE3-B70F-0137-2BD6F1E8F346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C27677-2056-DF34-86CA-5C158C45720B}"/>
                </a:ext>
              </a:extLst>
            </p:cNvPr>
            <p:cNvSpPr txBox="1"/>
            <p:nvPr/>
          </p:nvSpPr>
          <p:spPr>
            <a:xfrm>
              <a:off x="2711944" y="5004136"/>
              <a:ext cx="1286601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>
                  <a:solidFill>
                    <a:sysClr val="windowText" lastClr="000000"/>
                  </a:solidFill>
                  <a:latin typeface="Calibri Light" panose="020F0302020204030204"/>
                </a:rPr>
                <a:t>OCT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6C49A3-83DA-24DD-6C17-E3E7B4F7AD43}"/>
                </a:ext>
              </a:extLst>
            </p:cNvPr>
            <p:cNvSpPr txBox="1"/>
            <p:nvPr/>
          </p:nvSpPr>
          <p:spPr>
            <a:xfrm>
              <a:off x="2515024" y="5473947"/>
              <a:ext cx="1618982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25-26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7A35DC7-7BA8-C4B9-012E-929D7A0A24AF}"/>
              </a:ext>
            </a:extLst>
          </p:cNvPr>
          <p:cNvGrpSpPr/>
          <p:nvPr/>
        </p:nvGrpSpPr>
        <p:grpSpPr>
          <a:xfrm>
            <a:off x="7166557" y="607088"/>
            <a:ext cx="878446" cy="878446"/>
            <a:chOff x="2184434" y="4236726"/>
            <a:chExt cx="2352074" cy="235207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3E0CB0E-BB6F-5037-74C5-DF96DBE05474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8740791-FABA-2A79-D38A-48332EF36CF7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943BFE0-C1AB-F29A-7E84-FE63A0B8EB00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76" name="Picture 75" descr="Icon&#10;&#10;Description automatically generated">
                  <a:extLst>
                    <a:ext uri="{FF2B5EF4-FFF2-40B4-BE49-F238E27FC236}">
                      <a16:creationId xmlns:a16="http://schemas.microsoft.com/office/drawing/2014/main" id="{D7DEB9A8-43E3-8297-5B61-B7198540C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CA5F2D2-9FA5-76CE-6152-EE4775B78A14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3D0D11-C69E-2127-2683-1D12982A39D8}"/>
                </a:ext>
              </a:extLst>
            </p:cNvPr>
            <p:cNvSpPr txBox="1"/>
            <p:nvPr/>
          </p:nvSpPr>
          <p:spPr>
            <a:xfrm>
              <a:off x="2718448" y="5017606"/>
              <a:ext cx="1241275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E5D93C3-5EF8-8C96-7AC4-D89944FF7A1F}"/>
                </a:ext>
              </a:extLst>
            </p:cNvPr>
            <p:cNvSpPr txBox="1"/>
            <p:nvPr/>
          </p:nvSpPr>
          <p:spPr>
            <a:xfrm>
              <a:off x="2516577" y="5470416"/>
              <a:ext cx="1618982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14-15</a:t>
              </a:r>
            </a:p>
          </p:txBody>
        </p:sp>
      </p:grp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FBEDCA31-E010-3C2A-AC4D-7EC316F1019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06" y="785198"/>
            <a:ext cx="589417" cy="589417"/>
          </a:xfrm>
          <a:prstGeom prst="rect">
            <a:avLst/>
          </a:prstGeom>
        </p:spPr>
      </p:pic>
      <p:sp>
        <p:nvSpPr>
          <p:cNvPr id="30" name="Oval 3">
            <a:extLst>
              <a:ext uri="{FF2B5EF4-FFF2-40B4-BE49-F238E27FC236}">
                <a16:creationId xmlns:a16="http://schemas.microsoft.com/office/drawing/2014/main" id="{BDF0F860-E7DF-9E50-6E43-B5CEB61A9431}"/>
              </a:ext>
            </a:extLst>
          </p:cNvPr>
          <p:cNvSpPr/>
          <p:nvPr/>
        </p:nvSpPr>
        <p:spPr>
          <a:xfrm>
            <a:off x="369301" y="4180422"/>
            <a:ext cx="242631" cy="242631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val 3">
            <a:extLst>
              <a:ext uri="{FF2B5EF4-FFF2-40B4-BE49-F238E27FC236}">
                <a16:creationId xmlns:a16="http://schemas.microsoft.com/office/drawing/2014/main" id="{A165530E-8716-AD75-C11A-5CEEC1255DE9}"/>
              </a:ext>
            </a:extLst>
          </p:cNvPr>
          <p:cNvSpPr/>
          <p:nvPr/>
        </p:nvSpPr>
        <p:spPr>
          <a:xfrm>
            <a:off x="349145" y="6126552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3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Mujer sonriendo con lentes&#10;&#10;Descripción generada automáticamente">
            <a:extLst>
              <a:ext uri="{FF2B5EF4-FFF2-40B4-BE49-F238E27FC236}">
                <a16:creationId xmlns:a16="http://schemas.microsoft.com/office/drawing/2014/main" id="{CFEE5A28-6D00-7B3F-4569-2A1B21A280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4A32A3-8628-712D-661B-1827B72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1" y="1204119"/>
            <a:ext cx="5538533" cy="1285082"/>
          </a:xfrm>
        </p:spPr>
        <p:txBody>
          <a:bodyPr/>
          <a:lstStyle/>
          <a:p>
            <a:r>
              <a:rPr lang="en-US" sz="4800" dirty="0"/>
              <a:t>Cristina Tarabini-Castellani Ciordia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299D-C00A-AAD0-248B-534DB821C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12" y="2670719"/>
            <a:ext cx="5378795" cy="2587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Database Engineer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Más de 15 de </a:t>
            </a:r>
            <a:r>
              <a:rPr lang="en-US" sz="2000" dirty="0" err="1"/>
              <a:t>años</a:t>
            </a:r>
            <a:r>
              <a:rPr lang="en-US" sz="2000" dirty="0"/>
              <a:t> </a:t>
            </a:r>
            <a:r>
              <a:rPr lang="en-US" sz="2000" dirty="0" err="1"/>
              <a:t>trabajando</a:t>
            </a:r>
            <a:r>
              <a:rPr lang="en-US" sz="2000" dirty="0"/>
              <a:t> con </a:t>
            </a:r>
            <a:r>
              <a:rPr lang="en-US" sz="2000" dirty="0" err="1"/>
              <a:t>datos</a:t>
            </a:r>
            <a:r>
              <a:rPr lang="en-US" sz="2000" dirty="0"/>
              <a:t> (SQL Server)</a:t>
            </a:r>
          </a:p>
          <a:p>
            <a:pPr marL="0" indent="0">
              <a:buNone/>
            </a:pPr>
            <a:r>
              <a:rPr lang="en-US" sz="2000" dirty="0" err="1"/>
              <a:t>Colaboro</a:t>
            </a:r>
            <a:r>
              <a:rPr lang="en-US" sz="2000" dirty="0"/>
              <a:t> con </a:t>
            </a:r>
            <a:r>
              <a:rPr lang="en-US" sz="2000" dirty="0" err="1"/>
              <a:t>varios</a:t>
            </a:r>
            <a:r>
              <a:rPr lang="en-US" sz="2000" dirty="0"/>
              <a:t> </a:t>
            </a:r>
            <a:r>
              <a:rPr lang="en-US" sz="2000" dirty="0" err="1"/>
              <a:t>grupos</a:t>
            </a:r>
            <a:r>
              <a:rPr lang="en-US" sz="2000" dirty="0"/>
              <a:t> e </a:t>
            </a:r>
            <a:r>
              <a:rPr lang="en-US" sz="2000" dirty="0" err="1"/>
              <a:t>iniciativas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F0AEFB02-8F61-1676-5A1F-A779876442E3}"/>
              </a:ext>
            </a:extLst>
          </p:cNvPr>
          <p:cNvGrpSpPr/>
          <p:nvPr/>
        </p:nvGrpSpPr>
        <p:grpSpPr>
          <a:xfrm>
            <a:off x="717412" y="5509726"/>
            <a:ext cx="310972" cy="338926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6" name="Google Shape;13765;p85">
              <a:extLst>
                <a:ext uri="{FF2B5EF4-FFF2-40B4-BE49-F238E27FC236}">
                  <a16:creationId xmlns:a16="http://schemas.microsoft.com/office/drawing/2014/main" id="{45B37FA6-319D-32CE-2B05-76B969458B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" name="Google Shape;13766;p85">
              <a:extLst>
                <a:ext uri="{FF2B5EF4-FFF2-40B4-BE49-F238E27FC236}">
                  <a16:creationId xmlns:a16="http://schemas.microsoft.com/office/drawing/2014/main" id="{8DA38695-E0C4-4EE0-A282-C041ACD78A9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" name="Google Shape;13767;p85">
              <a:extLst>
                <a:ext uri="{FF2B5EF4-FFF2-40B4-BE49-F238E27FC236}">
                  <a16:creationId xmlns:a16="http://schemas.microsoft.com/office/drawing/2014/main" id="{2D08FF18-83BB-405B-46A1-AECB5DB34052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" name="Google Shape;13768;p85">
              <a:extLst>
                <a:ext uri="{FF2B5EF4-FFF2-40B4-BE49-F238E27FC236}">
                  <a16:creationId xmlns:a16="http://schemas.microsoft.com/office/drawing/2014/main" id="{DCCAB3E2-A5CA-C4CC-1DD3-A73BDAED4E9A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grpSp>
        <p:nvGrpSpPr>
          <p:cNvPr id="10" name="Google Shape;13777;p85">
            <a:extLst>
              <a:ext uri="{FF2B5EF4-FFF2-40B4-BE49-F238E27FC236}">
                <a16:creationId xmlns:a16="http://schemas.microsoft.com/office/drawing/2014/main" id="{DCCD5A41-04E2-6F6C-1353-CEFD6CC56ECF}"/>
              </a:ext>
            </a:extLst>
          </p:cNvPr>
          <p:cNvGrpSpPr/>
          <p:nvPr/>
        </p:nvGrpSpPr>
        <p:grpSpPr>
          <a:xfrm>
            <a:off x="717412" y="5884312"/>
            <a:ext cx="310972" cy="306420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1" name="Google Shape;13778;p85">
              <a:extLst>
                <a:ext uri="{FF2B5EF4-FFF2-40B4-BE49-F238E27FC236}">
                  <a16:creationId xmlns:a16="http://schemas.microsoft.com/office/drawing/2014/main" id="{D03F2F0F-3E46-785F-7ACD-28C6643A2DE1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" name="Google Shape;13779;p85">
              <a:extLst>
                <a:ext uri="{FF2B5EF4-FFF2-40B4-BE49-F238E27FC236}">
                  <a16:creationId xmlns:a16="http://schemas.microsoft.com/office/drawing/2014/main" id="{C8605C5C-109D-1F0C-3874-03E82D6A57D6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3" name="Google Shape;10463;p79">
            <a:extLst>
              <a:ext uri="{FF2B5EF4-FFF2-40B4-BE49-F238E27FC236}">
                <a16:creationId xmlns:a16="http://schemas.microsoft.com/office/drawing/2014/main" id="{7BF14F86-528E-E393-5572-B02FFD0928D9}"/>
              </a:ext>
            </a:extLst>
          </p:cNvPr>
          <p:cNvGrpSpPr/>
          <p:nvPr/>
        </p:nvGrpSpPr>
        <p:grpSpPr>
          <a:xfrm>
            <a:off x="715575" y="6231672"/>
            <a:ext cx="310972" cy="247669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14" name="Google Shape;10464;p79">
              <a:extLst>
                <a:ext uri="{FF2B5EF4-FFF2-40B4-BE49-F238E27FC236}">
                  <a16:creationId xmlns:a16="http://schemas.microsoft.com/office/drawing/2014/main" id="{5474DD74-FA16-39CF-842C-C41BA594205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" name="Google Shape;10465;p79">
              <a:extLst>
                <a:ext uri="{FF2B5EF4-FFF2-40B4-BE49-F238E27FC236}">
                  <a16:creationId xmlns:a16="http://schemas.microsoft.com/office/drawing/2014/main" id="{5D450C69-12D4-EB3A-E166-33D0049B49A9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1D24812-2D18-9943-7008-09CA59FA72A4}"/>
              </a:ext>
            </a:extLst>
          </p:cNvPr>
          <p:cNvSpPr txBox="1">
            <a:spLocks/>
          </p:cNvSpPr>
          <p:nvPr/>
        </p:nvSpPr>
        <p:spPr>
          <a:xfrm>
            <a:off x="1045084" y="5537149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https://www.linkedin.com/in/cristina-tarabini-castellani/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21BFCD36-DEFB-91DF-1068-00E1963F98C1}"/>
              </a:ext>
            </a:extLst>
          </p:cNvPr>
          <p:cNvSpPr txBox="1">
            <a:spLocks/>
          </p:cNvSpPr>
          <p:nvPr/>
        </p:nvSpPr>
        <p:spPr>
          <a:xfrm>
            <a:off x="1046708" y="5897380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@tarabiquetevi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7967181-E4B1-1E7B-2D1E-7819ED9B4941}"/>
              </a:ext>
            </a:extLst>
          </p:cNvPr>
          <p:cNvSpPr txBox="1">
            <a:spLocks/>
          </p:cNvSpPr>
          <p:nvPr/>
        </p:nvSpPr>
        <p:spPr>
          <a:xfrm>
            <a:off x="1026547" y="6222123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www.datacrazyworld.com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398FAB7-D697-EB74-479D-0AE0863F8774}"/>
              </a:ext>
            </a:extLst>
          </p:cNvPr>
          <p:cNvGrpSpPr/>
          <p:nvPr/>
        </p:nvGrpSpPr>
        <p:grpSpPr>
          <a:xfrm>
            <a:off x="4544306" y="5924594"/>
            <a:ext cx="836075" cy="836075"/>
            <a:chOff x="3671617" y="3471350"/>
            <a:chExt cx="836075" cy="836075"/>
          </a:xfrm>
          <a:solidFill>
            <a:schemeClr val="tx1"/>
          </a:solidFill>
        </p:grpSpPr>
        <p:pic>
          <p:nvPicPr>
            <p:cNvPr id="19" name="Imagen 18" descr="Patrón de fondo, Código QR&#10;&#10;Descripción generada automáticamente">
              <a:extLst>
                <a:ext uri="{FF2B5EF4-FFF2-40B4-BE49-F238E27FC236}">
                  <a16:creationId xmlns:a16="http://schemas.microsoft.com/office/drawing/2014/main" id="{1E1B45D2-57B1-7233-1ED6-19E17181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617" y="3471350"/>
              <a:ext cx="836075" cy="836075"/>
            </a:xfrm>
            <a:prstGeom prst="rect">
              <a:avLst/>
            </a:prstGeom>
            <a:grpFill/>
          </p:spPr>
        </p:pic>
        <p:pic>
          <p:nvPicPr>
            <p:cNvPr id="21" name="Imagen 20" descr="Icono&#10;&#10;Descripción generada automáticamente">
              <a:extLst>
                <a:ext uri="{FF2B5EF4-FFF2-40B4-BE49-F238E27FC236}">
                  <a16:creationId xmlns:a16="http://schemas.microsoft.com/office/drawing/2014/main" id="{CBBDAB51-3E59-3716-66F5-0CE1551B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0665" y="3805238"/>
              <a:ext cx="197977" cy="197977"/>
            </a:xfrm>
            <a:prstGeom prst="rect">
              <a:avLst/>
            </a:prstGeom>
            <a:grpFill/>
          </p:spPr>
        </p:pic>
      </p:grpSp>
      <p:pic>
        <p:nvPicPr>
          <p:cNvPr id="25" name="Imagen 24" descr="Círculo&#10;&#10;Descripción generada automáticamente con confianza baja">
            <a:extLst>
              <a:ext uri="{FF2B5EF4-FFF2-40B4-BE49-F238E27FC236}">
                <a16:creationId xmlns:a16="http://schemas.microsoft.com/office/drawing/2014/main" id="{0ABF2B58-ABB0-D223-ECF3-F111F2593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82" y="4659157"/>
            <a:ext cx="812806" cy="812806"/>
          </a:xfrm>
          <a:prstGeom prst="rect">
            <a:avLst/>
          </a:prstGeom>
        </p:spPr>
      </p:pic>
      <p:pic>
        <p:nvPicPr>
          <p:cNvPr id="26" name="Picture 2" descr="Logo Inspira STEAM project">
            <a:extLst>
              <a:ext uri="{FF2B5EF4-FFF2-40B4-BE49-F238E27FC236}">
                <a16:creationId xmlns:a16="http://schemas.microsoft.com/office/drawing/2014/main" id="{983F8982-474A-17BA-3C40-13790927B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53" y="4703534"/>
            <a:ext cx="1166665" cy="66499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Imagen 22" descr="Mapa&#10;&#10;Descripción generada automáticamente">
            <a:extLst>
              <a:ext uri="{FF2B5EF4-FFF2-40B4-BE49-F238E27FC236}">
                <a16:creationId xmlns:a16="http://schemas.microsoft.com/office/drawing/2014/main" id="{C32CCE5B-BB2B-63A7-C967-AEEAE6E8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17" y="4558303"/>
            <a:ext cx="1737360" cy="9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127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7.1.4619"/>
  <p:tag name="SLIDO_PRESENTATION_ID" val="00000000-0000-0000-0000-000000000000"/>
  <p:tag name="SLIDO_EVENT_UUID" val="eca3d0a9-442e-4cc5-9983-0112358b0719"/>
  <p:tag name="SLIDO_EVENT_SECTION_UUID" val="3ff13565-7d51-489b-864b-f122a28606a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k0ODU3Nzh9"/>
  <p:tag name="SLIDO_TYPE" val="SlidoPoll"/>
  <p:tag name="SLIDO_POLL_UUID" val="0eeea8c0-598f-48e2-b478-dbe90ae23029"/>
  <p:tag name="SLIDO_TIMELINE" val="W3sicG9sbFF1ZXN0aW9uVXVpZCI6Ijk3MmJiNmQzLWQwY2ItNGYzZS04OTMyLTc3NmZiMTRmNTFmMy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F3F3F"/>
      </a:dk2>
      <a:lt2>
        <a:srgbClr val="E5DEDB"/>
      </a:lt2>
      <a:accent1>
        <a:srgbClr val="FFCA08"/>
      </a:accent1>
      <a:accent2>
        <a:srgbClr val="2067F6"/>
      </a:accent2>
      <a:accent3>
        <a:srgbClr val="107E7E"/>
      </a:accent3>
      <a:accent4>
        <a:srgbClr val="73158D"/>
      </a:accent4>
      <a:accent5>
        <a:srgbClr val="C9421D"/>
      </a:accent5>
      <a:accent6>
        <a:srgbClr val="199F1F"/>
      </a:accent6>
      <a:hlink>
        <a:srgbClr val="2998E3"/>
      </a:hlink>
      <a:folHlink>
        <a:srgbClr val="F110F6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177DC1C906C64AA07F25FA26C82E7D" ma:contentTypeVersion="14" ma:contentTypeDescription="Crear nuevo documento." ma:contentTypeScope="" ma:versionID="0c062783e9d1dd705d1529668cd3e9f9">
  <xsd:schema xmlns:xsd="http://www.w3.org/2001/XMLSchema" xmlns:xs="http://www.w3.org/2001/XMLSchema" xmlns:p="http://schemas.microsoft.com/office/2006/metadata/properties" xmlns:ns2="d6b31ee8-d8e5-4736-9888-27fda560a1cd" xmlns:ns3="4c7bcf79-b679-40f8-be69-68cade67a1ba" targetNamespace="http://schemas.microsoft.com/office/2006/metadata/properties" ma:root="true" ma:fieldsID="51b6f8ab890298047cf34d384731a85c" ns2:_="" ns3:_="">
    <xsd:import namespace="d6b31ee8-d8e5-4736-9888-27fda560a1cd"/>
    <xsd:import namespace="4c7bcf79-b679-40f8-be69-68cade67a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31ee8-d8e5-4736-9888-27fda560a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a8fcfbf5-f95c-43bd-b397-6f9b77b76c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cf79-b679-40f8-be69-68cade67a1b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206eedd-aa39-4993-bec3-cc8fd7acb6aa}" ma:internalName="TaxCatchAll" ma:showField="CatchAllData" ma:web="4c7bcf79-b679-40f8-be69-68cade67a1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bcf79-b679-40f8-be69-68cade67a1ba" xsi:nil="true"/>
    <lcf76f155ced4ddcb4097134ff3c332f xmlns="d6b31ee8-d8e5-4736-9888-27fda560a1c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8386CD-59D2-4BC4-8FE7-40F4419B0498}">
  <ds:schemaRefs>
    <ds:schemaRef ds:uri="4c7bcf79-b679-40f8-be69-68cade67a1ba"/>
    <ds:schemaRef ds:uri="d6b31ee8-d8e5-4736-9888-27fda560a1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4c7bcf79-b679-40f8-be69-68cade67a1ba"/>
    <ds:schemaRef ds:uri="d6b31ee8-d8e5-4736-9888-27fda560a1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</TotalTime>
  <Words>628</Words>
  <Application>Microsoft Office PowerPoint</Application>
  <PresentationFormat>Panorámica</PresentationFormat>
  <Paragraphs>176</Paragraphs>
  <Slides>27</Slides>
  <Notes>7</Notes>
  <HiddenSlides>2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Google Sans</vt:lpstr>
      <vt:lpstr>Segoe UI</vt:lpstr>
      <vt:lpstr>Segoe UI Black</vt:lpstr>
      <vt:lpstr>Segoe UI Semibold</vt:lpstr>
      <vt:lpstr>Segoe UI Semilight</vt:lpstr>
      <vt:lpstr>Wingdings</vt:lpstr>
      <vt:lpstr>Office Theme</vt:lpstr>
      <vt:lpstr>Automatiza la generación de documentación del BI y triunfa</vt:lpstr>
      <vt:lpstr>¡Gracias sponsors!</vt:lpstr>
      <vt:lpstr>Platinum Sponsor: </vt:lpstr>
      <vt:lpstr>Platinum Sponsor: </vt:lpstr>
      <vt:lpstr>Presentación de PowerPoint</vt:lpstr>
      <vt:lpstr>Presentación de PowerPoint</vt:lpstr>
      <vt:lpstr>Power BI Day Santiago</vt:lpstr>
      <vt:lpstr>Power BI Day Bilbao</vt:lpstr>
      <vt:lpstr>Cristina Tarabini-Castellani Ciordia</vt:lpstr>
      <vt:lpstr>Contexto</vt:lpstr>
      <vt:lpstr>Presentación de PowerPoint</vt:lpstr>
      <vt:lpstr>El viaje del dato</vt:lpstr>
      <vt:lpstr>Mis puntos de interés</vt:lpstr>
      <vt:lpstr>¿Cómo hacerlo?</vt:lpstr>
      <vt:lpstr>ETL - SSIS</vt:lpstr>
      <vt:lpstr>Presentación de PowerPoint</vt:lpstr>
      <vt:lpstr>Demo SSIS</vt:lpstr>
      <vt:lpstr>SQL Server</vt:lpstr>
      <vt:lpstr>Demo SQL Server</vt:lpstr>
      <vt:lpstr>Power BI Service</vt:lpstr>
      <vt:lpstr>Demos PowerBI Service</vt:lpstr>
      <vt:lpstr>Objetivo final</vt:lpstr>
      <vt:lpstr>Otros compañeros</vt:lpstr>
      <vt:lpstr>¿Preguntas?</vt:lpstr>
      <vt:lpstr>Y si quieres más…</vt:lpstr>
      <vt:lpstr>Y si quieres más…</vt:lpstr>
      <vt:lpstr>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Cristina Tarabini-Castellani</cp:lastModifiedBy>
  <cp:revision>27</cp:revision>
  <dcterms:created xsi:type="dcterms:W3CDTF">2020-02-08T21:32:28Z</dcterms:created>
  <dcterms:modified xsi:type="dcterms:W3CDTF">2024-10-26T14:28:27Z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0x01010018177DC1C906C64AA07F25FA26C82E7D</vt:lpwstr>
  </property>
  <property fmtid="{D5CDD505-2E9C-101B-9397-08002B2CF9AE}" pid="3" name="MediaServiceImageTags">
    <vt:lpwstr/>
  </property>
  <property fmtid="{D5CDD505-2E9C-101B-9397-08002B2CF9AE}" pid="4" name="SlidoAppVersion">
    <vt:lpwstr>1.7.1.4619</vt:lpwstr>
  </property>
</Properties>
</file>